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77"/>
  </p:notesMasterIdLst>
  <p:handoutMasterIdLst>
    <p:handoutMasterId r:id="rId78"/>
  </p:handoutMasterIdLst>
  <p:sldIdLst>
    <p:sldId id="256" r:id="rId5"/>
    <p:sldId id="268" r:id="rId6"/>
    <p:sldId id="273" r:id="rId7"/>
    <p:sldId id="272" r:id="rId8"/>
    <p:sldId id="274" r:id="rId9"/>
    <p:sldId id="275" r:id="rId10"/>
    <p:sldId id="276" r:id="rId11"/>
    <p:sldId id="271" r:id="rId12"/>
    <p:sldId id="277" r:id="rId13"/>
    <p:sldId id="279" r:id="rId14"/>
    <p:sldId id="278" r:id="rId15"/>
    <p:sldId id="280" r:id="rId16"/>
    <p:sldId id="281" r:id="rId17"/>
    <p:sldId id="282" r:id="rId18"/>
    <p:sldId id="284" r:id="rId19"/>
    <p:sldId id="285" r:id="rId20"/>
    <p:sldId id="287" r:id="rId21"/>
    <p:sldId id="288" r:id="rId22"/>
    <p:sldId id="289" r:id="rId23"/>
    <p:sldId id="286" r:id="rId24"/>
    <p:sldId id="290" r:id="rId25"/>
    <p:sldId id="291" r:id="rId26"/>
    <p:sldId id="292" r:id="rId27"/>
    <p:sldId id="299" r:id="rId28"/>
    <p:sldId id="293" r:id="rId29"/>
    <p:sldId id="296" r:id="rId30"/>
    <p:sldId id="297" r:id="rId31"/>
    <p:sldId id="298" r:id="rId32"/>
    <p:sldId id="303" r:id="rId33"/>
    <p:sldId id="304" r:id="rId34"/>
    <p:sldId id="300" r:id="rId35"/>
    <p:sldId id="305" r:id="rId36"/>
    <p:sldId id="306" r:id="rId37"/>
    <p:sldId id="295" r:id="rId38"/>
    <p:sldId id="307" r:id="rId39"/>
    <p:sldId id="308" r:id="rId40"/>
    <p:sldId id="309" r:id="rId41"/>
    <p:sldId id="312" r:id="rId42"/>
    <p:sldId id="313" r:id="rId43"/>
    <p:sldId id="314" r:id="rId44"/>
    <p:sldId id="315" r:id="rId45"/>
    <p:sldId id="317" r:id="rId46"/>
    <p:sldId id="265" r:id="rId47"/>
    <p:sldId id="311" r:id="rId48"/>
    <p:sldId id="322" r:id="rId49"/>
    <p:sldId id="324" r:id="rId50"/>
    <p:sldId id="323" r:id="rId51"/>
    <p:sldId id="326" r:id="rId52"/>
    <p:sldId id="328" r:id="rId53"/>
    <p:sldId id="325" r:id="rId54"/>
    <p:sldId id="329" r:id="rId55"/>
    <p:sldId id="332" r:id="rId56"/>
    <p:sldId id="331" r:id="rId57"/>
    <p:sldId id="335" r:id="rId58"/>
    <p:sldId id="336" r:id="rId59"/>
    <p:sldId id="337" r:id="rId60"/>
    <p:sldId id="334" r:id="rId61"/>
    <p:sldId id="310" r:id="rId62"/>
    <p:sldId id="338" r:id="rId63"/>
    <p:sldId id="339" r:id="rId64"/>
    <p:sldId id="340" r:id="rId65"/>
    <p:sldId id="341" r:id="rId66"/>
    <p:sldId id="342" r:id="rId67"/>
    <p:sldId id="343" r:id="rId68"/>
    <p:sldId id="321" r:id="rId69"/>
    <p:sldId id="294" r:id="rId70"/>
    <p:sldId id="283" r:id="rId71"/>
    <p:sldId id="320" r:id="rId72"/>
    <p:sldId id="345" r:id="rId73"/>
    <p:sldId id="346" r:id="rId74"/>
    <p:sldId id="347" r:id="rId75"/>
    <p:sldId id="319" r:id="rId7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513E58EE-370F-3848-B7F1-40B5DC2A98C5}">
          <p14:sldIdLst>
            <p14:sldId id="256"/>
          </p14:sldIdLst>
        </p14:section>
        <p14:section name="Outline" id="{48D71110-7D1C-1E4F-AD3E-7F0A766B373F}">
          <p14:sldIdLst>
            <p14:sldId id="268"/>
          </p14:sldIdLst>
        </p14:section>
        <p14:section name="LIME" id="{4699908B-CD84-5D49-88F6-962DA7512AC0}">
          <p14:sldIdLst>
            <p14:sldId id="273"/>
            <p14:sldId id="272"/>
            <p14:sldId id="274"/>
            <p14:sldId id="275"/>
            <p14:sldId id="276"/>
            <p14:sldId id="271"/>
            <p14:sldId id="277"/>
            <p14:sldId id="279"/>
            <p14:sldId id="278"/>
            <p14:sldId id="280"/>
            <p14:sldId id="281"/>
            <p14:sldId id="282"/>
            <p14:sldId id="284"/>
            <p14:sldId id="285"/>
            <p14:sldId id="287"/>
            <p14:sldId id="288"/>
            <p14:sldId id="289"/>
            <p14:sldId id="286"/>
            <p14:sldId id="290"/>
            <p14:sldId id="291"/>
            <p14:sldId id="292"/>
            <p14:sldId id="299"/>
            <p14:sldId id="293"/>
            <p14:sldId id="296"/>
            <p14:sldId id="297"/>
            <p14:sldId id="298"/>
            <p14:sldId id="303"/>
            <p14:sldId id="304"/>
            <p14:sldId id="300"/>
            <p14:sldId id="305"/>
            <p14:sldId id="306"/>
            <p14:sldId id="295"/>
          </p14:sldIdLst>
        </p14:section>
        <p14:section name="Mojito" id="{12EEC528-DBF1-BD49-B3F3-03B049B800E5}">
          <p14:sldIdLst>
            <p14:sldId id="307"/>
            <p14:sldId id="308"/>
            <p14:sldId id="309"/>
            <p14:sldId id="312"/>
            <p14:sldId id="313"/>
            <p14:sldId id="314"/>
            <p14:sldId id="315"/>
            <p14:sldId id="317"/>
          </p14:sldIdLst>
        </p14:section>
        <p14:section name="Robustness" id="{F5C51450-4D74-9640-B518-D3D31733DB72}">
          <p14:sldIdLst>
            <p14:sldId id="265"/>
          </p14:sldIdLst>
        </p14:section>
        <p14:section name="DeepFool" id="{A948B51E-46B9-6C4D-A139-82D772979424}">
          <p14:sldIdLst>
            <p14:sldId id="311"/>
            <p14:sldId id="322"/>
            <p14:sldId id="324"/>
            <p14:sldId id="323"/>
            <p14:sldId id="326"/>
            <p14:sldId id="328"/>
            <p14:sldId id="325"/>
            <p14:sldId id="329"/>
          </p14:sldIdLst>
        </p14:section>
        <p14:section name="Universal Adversarial Perturbations" id="{288C98C5-785E-4C4B-B281-8C5C53088F43}">
          <p14:sldIdLst>
            <p14:sldId id="332"/>
            <p14:sldId id="331"/>
            <p14:sldId id="335"/>
            <p14:sldId id="336"/>
            <p14:sldId id="337"/>
            <p14:sldId id="334"/>
          </p14:sldIdLst>
        </p14:section>
        <p14:section name="Robustness of Explainers" id="{95246F32-158A-3D41-9BA9-9725E5676A57}">
          <p14:sldIdLst>
            <p14:sldId id="310"/>
            <p14:sldId id="338"/>
            <p14:sldId id="339"/>
            <p14:sldId id="340"/>
            <p14:sldId id="341"/>
            <p14:sldId id="342"/>
            <p14:sldId id="343"/>
          </p14:sldIdLst>
        </p14:section>
        <p14:section name="Endding" id="{9E6E75AB-C8F9-AE46-B3D5-4A6DC284863D}">
          <p14:sldIdLst>
            <p14:sldId id="321"/>
            <p14:sldId id="294"/>
            <p14:sldId id="283"/>
          </p14:sldIdLst>
        </p14:section>
        <p14:section name="Appendix" id="{279DF76F-3F99-E840-B26A-337A84667101}">
          <p14:sldIdLst>
            <p14:sldId id="320"/>
            <p14:sldId id="345"/>
            <p14:sldId id="346"/>
            <p14:sldId id="347"/>
            <p14:sldId id="319"/>
          </p14:sldIdLst>
        </p14:section>
      </p14:sectionLst>
    </p:ex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14067"/>
    <a:srgbClr val="3F3F3F"/>
    <a:srgbClr val="014E7D"/>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3A6E79-490E-9449-AF0C-E6E480C84AA9}" v="3154" dt="2019-11-06T23:03:33.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86493" autoAdjust="0"/>
  </p:normalViewPr>
  <p:slideViewPr>
    <p:cSldViewPr snapToGrid="0" showGuides="1">
      <p:cViewPr varScale="1">
        <p:scale>
          <a:sx n="121" d="100"/>
          <a:sy n="121" d="100"/>
        </p:scale>
        <p:origin x="1216" y="184"/>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7692ED-D152-AA4A-BC8D-F0127E4548FF}" type="doc">
      <dgm:prSet loTypeId="urn:microsoft.com/office/officeart/2005/8/layout/process1" loCatId="" qsTypeId="urn:microsoft.com/office/officeart/2005/8/quickstyle/simple1" qsCatId="simple" csTypeId="urn:microsoft.com/office/officeart/2005/8/colors/accent2_4" csCatId="accent2" phldr="1"/>
      <dgm:spPr/>
      <dgm:t>
        <a:bodyPr/>
        <a:lstStyle/>
        <a:p>
          <a:endParaRPr lang="zh-CN" altLang="en-US"/>
        </a:p>
      </dgm:t>
    </dgm:pt>
    <dgm:pt modelId="{5F70F66C-E6FA-154D-900C-9B89A0B13AC1}">
      <dgm:prSet phldrT="[文本]"/>
      <dgm:spPr/>
      <dgm:t>
        <a:bodyPr/>
        <a:lstStyle/>
        <a:p>
          <a:r>
            <a:rPr lang="en-US" altLang="zh-CN" dirty="0"/>
            <a:t>x’</a:t>
          </a:r>
          <a:endParaRPr lang="zh-CN" altLang="en-US" dirty="0"/>
        </a:p>
      </dgm:t>
    </dgm:pt>
    <dgm:pt modelId="{5FC04E24-510A-BE4B-9FB6-40DD67D64BE3}" type="parTrans" cxnId="{20B82ED3-50CA-474C-BA21-09CBF44DB6B2}">
      <dgm:prSet/>
      <dgm:spPr/>
      <dgm:t>
        <a:bodyPr/>
        <a:lstStyle/>
        <a:p>
          <a:endParaRPr lang="zh-CN" altLang="en-US"/>
        </a:p>
      </dgm:t>
    </dgm:pt>
    <dgm:pt modelId="{DB3CF1BF-8833-ED49-848E-9C4690264E49}" type="sibTrans" cxnId="{20B82ED3-50CA-474C-BA21-09CBF44DB6B2}">
      <dgm:prSet/>
      <dgm:spPr/>
      <dgm:t>
        <a:bodyPr/>
        <a:lstStyle/>
        <a:p>
          <a:endParaRPr lang="zh-CN" altLang="en-US"/>
        </a:p>
      </dgm:t>
    </dgm:pt>
    <dgm:pt modelId="{51CC7B14-9CAA-5F4B-935F-483DB4645BE3}">
      <dgm:prSet phldrT="[文本]"/>
      <dgm:spPr/>
      <dgm:t>
        <a:bodyPr/>
        <a:lstStyle/>
        <a:p>
          <a:r>
            <a:rPr lang="en-US" altLang="zh-CN" dirty="0"/>
            <a:t>nonzero elements</a:t>
          </a:r>
          <a:endParaRPr lang="zh-CN" altLang="en-US" dirty="0"/>
        </a:p>
      </dgm:t>
    </dgm:pt>
    <dgm:pt modelId="{592AF3D1-7E92-794C-89BA-0934FD4BC76F}" type="parTrans" cxnId="{2D2B3ACA-6CA8-7848-A62D-A76253E3D0BC}">
      <dgm:prSet/>
      <dgm:spPr/>
      <dgm:t>
        <a:bodyPr/>
        <a:lstStyle/>
        <a:p>
          <a:endParaRPr lang="zh-CN" altLang="en-US"/>
        </a:p>
      </dgm:t>
    </dgm:pt>
    <dgm:pt modelId="{444C572F-F918-794F-A921-5D7F93DD87A6}" type="sibTrans" cxnId="{2D2B3ACA-6CA8-7848-A62D-A76253E3D0BC}">
      <dgm:prSet/>
      <dgm:spPr/>
      <dgm:t>
        <a:bodyPr/>
        <a:lstStyle/>
        <a:p>
          <a:endParaRPr lang="zh-CN" altLang="en-US"/>
        </a:p>
      </dgm:t>
    </dgm:pt>
    <dgm:pt modelId="{62B17920-D24A-5748-856C-00ECF07DC6C0}">
      <dgm:prSet phldrT="[文本]"/>
      <dgm:spPr/>
      <dgm:t>
        <a:bodyPr/>
        <a:lstStyle/>
        <a:p>
          <a:r>
            <a:rPr lang="en-US" altLang="zh-CN" dirty="0"/>
            <a:t>z’</a:t>
          </a:r>
          <a:endParaRPr lang="zh-CN" altLang="en-US" dirty="0"/>
        </a:p>
      </dgm:t>
    </dgm:pt>
    <dgm:pt modelId="{A9D57D68-3DCE-2440-875E-FB1B6BF3ACE5}" type="parTrans" cxnId="{9CADFE95-6B41-5243-BE67-932EF7059455}">
      <dgm:prSet/>
      <dgm:spPr/>
      <dgm:t>
        <a:bodyPr/>
        <a:lstStyle/>
        <a:p>
          <a:endParaRPr lang="zh-CN" altLang="en-US"/>
        </a:p>
      </dgm:t>
    </dgm:pt>
    <dgm:pt modelId="{FA081D52-6942-C248-8A7F-84821E3E6C09}" type="sibTrans" cxnId="{9CADFE95-6B41-5243-BE67-932EF7059455}">
      <dgm:prSet/>
      <dgm:spPr/>
      <dgm:t>
        <a:bodyPr/>
        <a:lstStyle/>
        <a:p>
          <a:endParaRPr lang="zh-CN" altLang="en-US"/>
        </a:p>
      </dgm:t>
    </dgm:pt>
    <dgm:pt modelId="{32E994E4-C693-E445-A8D8-6C32AEC4370F}">
      <dgm:prSet/>
      <dgm:spPr/>
      <dgm:t>
        <a:bodyPr/>
        <a:lstStyle/>
        <a:p>
          <a:r>
            <a:rPr lang="en-US" altLang="zh-CN" dirty="0"/>
            <a:t>z</a:t>
          </a:r>
          <a:endParaRPr lang="zh-CN" altLang="en-US" dirty="0"/>
        </a:p>
      </dgm:t>
    </dgm:pt>
    <dgm:pt modelId="{8F7A7653-039F-204F-8EFC-4A794AED7D96}" type="parTrans" cxnId="{25BAF0DD-5DAA-3143-8BDD-6CB9713DE4A0}">
      <dgm:prSet/>
      <dgm:spPr/>
      <dgm:t>
        <a:bodyPr/>
        <a:lstStyle/>
        <a:p>
          <a:endParaRPr lang="zh-CN" altLang="en-US"/>
        </a:p>
      </dgm:t>
    </dgm:pt>
    <dgm:pt modelId="{08F3E0E2-4BEB-0A4B-9778-12571C435296}" type="sibTrans" cxnId="{25BAF0DD-5DAA-3143-8BDD-6CB9713DE4A0}">
      <dgm:prSet/>
      <dgm:spPr/>
      <dgm:t>
        <a:bodyPr/>
        <a:lstStyle/>
        <a:p>
          <a:endParaRPr lang="zh-CN" altLang="en-US"/>
        </a:p>
      </dgm:t>
    </dgm:pt>
    <dgm:pt modelId="{B59C769B-F69B-9444-B078-07A849ABF151}">
      <dgm:prSet/>
      <dgm:spPr/>
      <dgm:t>
        <a:bodyPr/>
        <a:lstStyle/>
        <a:p>
          <a:r>
            <a:rPr lang="en-US" altLang="zh-CN" dirty="0"/>
            <a:t>f(z)</a:t>
          </a:r>
          <a:endParaRPr lang="zh-CN" altLang="en-US" dirty="0"/>
        </a:p>
      </dgm:t>
    </dgm:pt>
    <dgm:pt modelId="{B3B58DBC-4329-484B-9A83-5587117371EC}" type="parTrans" cxnId="{D638F5D1-B061-904C-A775-C0C01B69EA9D}">
      <dgm:prSet/>
      <dgm:spPr/>
      <dgm:t>
        <a:bodyPr/>
        <a:lstStyle/>
        <a:p>
          <a:endParaRPr lang="zh-CN" altLang="en-US"/>
        </a:p>
      </dgm:t>
    </dgm:pt>
    <dgm:pt modelId="{74D4E959-A694-7F47-B57B-1352D3B9E212}" type="sibTrans" cxnId="{D638F5D1-B061-904C-A775-C0C01B69EA9D}">
      <dgm:prSet/>
      <dgm:spPr/>
      <dgm:t>
        <a:bodyPr/>
        <a:lstStyle/>
        <a:p>
          <a:endParaRPr lang="zh-CN" altLang="en-US"/>
        </a:p>
      </dgm:t>
    </dgm:pt>
    <dgm:pt modelId="{6EF2C7F0-C86C-ED47-96D0-EE7806F8F3A4}">
      <dgm:prSet/>
      <dgm:spPr/>
      <dgm:t>
        <a:bodyPr/>
        <a:lstStyle/>
        <a:p>
          <a:r>
            <a:rPr lang="en-US" altLang="zh-CN" dirty="0"/>
            <a:t>Z</a:t>
          </a:r>
          <a:endParaRPr lang="zh-CN" altLang="en-US" dirty="0"/>
        </a:p>
      </dgm:t>
    </dgm:pt>
    <dgm:pt modelId="{C5229F8A-B82A-AD47-91DF-B77D71B86194}" type="parTrans" cxnId="{A7482CDE-D116-4745-99B1-27660DA7C941}">
      <dgm:prSet/>
      <dgm:spPr/>
      <dgm:t>
        <a:bodyPr/>
        <a:lstStyle/>
        <a:p>
          <a:endParaRPr lang="zh-CN" altLang="en-US"/>
        </a:p>
      </dgm:t>
    </dgm:pt>
    <dgm:pt modelId="{A23E50C2-4088-AF4A-B8D7-83F002BC0F18}" type="sibTrans" cxnId="{A7482CDE-D116-4745-99B1-27660DA7C941}">
      <dgm:prSet/>
      <dgm:spPr/>
      <dgm:t>
        <a:bodyPr/>
        <a:lstStyle/>
        <a:p>
          <a:endParaRPr lang="zh-CN" altLang="en-US"/>
        </a:p>
      </dgm:t>
    </dgm:pt>
    <dgm:pt modelId="{EF7C7F0E-D464-A440-8B65-B735E757D8FA}">
      <dgm:prSet/>
      <dgm:spPr/>
      <dgm:t>
        <a:bodyPr/>
        <a:lstStyle/>
        <a:p>
          <a:r>
            <a:rPr lang="el-GR" b="0" i="0" u="none"/>
            <a:t>ξ(</a:t>
          </a:r>
          <a:r>
            <a:rPr lang="en" b="0" i="0" u="none"/>
            <a:t>x)</a:t>
          </a:r>
          <a:endParaRPr lang="zh-CN" altLang="en-US" dirty="0"/>
        </a:p>
      </dgm:t>
    </dgm:pt>
    <dgm:pt modelId="{D14344F4-70AF-EE41-B1A0-ED75EB567909}" type="parTrans" cxnId="{CA8FBCA8-01A4-1943-9D59-FC0585EA79B5}">
      <dgm:prSet/>
      <dgm:spPr/>
      <dgm:t>
        <a:bodyPr/>
        <a:lstStyle/>
        <a:p>
          <a:endParaRPr lang="zh-CN" altLang="en-US"/>
        </a:p>
      </dgm:t>
    </dgm:pt>
    <dgm:pt modelId="{CC40E70F-2F81-0449-A06E-569CE9B05E9C}" type="sibTrans" cxnId="{CA8FBCA8-01A4-1943-9D59-FC0585EA79B5}">
      <dgm:prSet/>
      <dgm:spPr/>
      <dgm:t>
        <a:bodyPr/>
        <a:lstStyle/>
        <a:p>
          <a:endParaRPr lang="zh-CN" altLang="en-US"/>
        </a:p>
      </dgm:t>
    </dgm:pt>
    <dgm:pt modelId="{415C7E4A-DBAA-E242-954D-2DCA4F8BF9CE}" type="pres">
      <dgm:prSet presAssocID="{377692ED-D152-AA4A-BC8D-F0127E4548FF}" presName="Name0" presStyleCnt="0">
        <dgm:presLayoutVars>
          <dgm:dir/>
          <dgm:resizeHandles val="exact"/>
        </dgm:presLayoutVars>
      </dgm:prSet>
      <dgm:spPr/>
    </dgm:pt>
    <dgm:pt modelId="{84034CCE-AF0D-2C4B-B34D-9F297EBF4D18}" type="pres">
      <dgm:prSet presAssocID="{5F70F66C-E6FA-154D-900C-9B89A0B13AC1}" presName="node" presStyleLbl="node1" presStyleIdx="0" presStyleCnt="7">
        <dgm:presLayoutVars>
          <dgm:bulletEnabled val="1"/>
        </dgm:presLayoutVars>
      </dgm:prSet>
      <dgm:spPr/>
    </dgm:pt>
    <dgm:pt modelId="{C9DA55D4-D856-9246-B7CF-C47A40E0F85F}" type="pres">
      <dgm:prSet presAssocID="{DB3CF1BF-8833-ED49-848E-9C4690264E49}" presName="sibTrans" presStyleLbl="sibTrans2D1" presStyleIdx="0" presStyleCnt="6"/>
      <dgm:spPr/>
    </dgm:pt>
    <dgm:pt modelId="{B1AA7C1F-9564-0541-8ABE-5EBD9FD835FE}" type="pres">
      <dgm:prSet presAssocID="{DB3CF1BF-8833-ED49-848E-9C4690264E49}" presName="connectorText" presStyleLbl="sibTrans2D1" presStyleIdx="0" presStyleCnt="6"/>
      <dgm:spPr/>
    </dgm:pt>
    <dgm:pt modelId="{1EFCC456-728B-684C-94C9-A8156984A2D3}" type="pres">
      <dgm:prSet presAssocID="{51CC7B14-9CAA-5F4B-935F-483DB4645BE3}" presName="node" presStyleLbl="node1" presStyleIdx="1" presStyleCnt="7">
        <dgm:presLayoutVars>
          <dgm:bulletEnabled val="1"/>
        </dgm:presLayoutVars>
      </dgm:prSet>
      <dgm:spPr/>
    </dgm:pt>
    <dgm:pt modelId="{DA29B707-6751-7848-A04F-F77D31FDC73A}" type="pres">
      <dgm:prSet presAssocID="{444C572F-F918-794F-A921-5D7F93DD87A6}" presName="sibTrans" presStyleLbl="sibTrans2D1" presStyleIdx="1" presStyleCnt="6"/>
      <dgm:spPr/>
    </dgm:pt>
    <dgm:pt modelId="{47E65549-C86B-7041-B1D5-886819BA0688}" type="pres">
      <dgm:prSet presAssocID="{444C572F-F918-794F-A921-5D7F93DD87A6}" presName="connectorText" presStyleLbl="sibTrans2D1" presStyleIdx="1" presStyleCnt="6"/>
      <dgm:spPr/>
    </dgm:pt>
    <dgm:pt modelId="{F9AF910E-E80E-564C-91DC-7A072671A1BB}" type="pres">
      <dgm:prSet presAssocID="{62B17920-D24A-5748-856C-00ECF07DC6C0}" presName="node" presStyleLbl="node1" presStyleIdx="2" presStyleCnt="7">
        <dgm:presLayoutVars>
          <dgm:bulletEnabled val="1"/>
        </dgm:presLayoutVars>
      </dgm:prSet>
      <dgm:spPr/>
    </dgm:pt>
    <dgm:pt modelId="{6B481955-5D14-F744-B5F9-511CD6700A26}" type="pres">
      <dgm:prSet presAssocID="{FA081D52-6942-C248-8A7F-84821E3E6C09}" presName="sibTrans" presStyleLbl="sibTrans2D1" presStyleIdx="2" presStyleCnt="6"/>
      <dgm:spPr/>
    </dgm:pt>
    <dgm:pt modelId="{CC366778-DEAC-DA45-BBF7-B401FFC1850D}" type="pres">
      <dgm:prSet presAssocID="{FA081D52-6942-C248-8A7F-84821E3E6C09}" presName="connectorText" presStyleLbl="sibTrans2D1" presStyleIdx="2" presStyleCnt="6"/>
      <dgm:spPr/>
    </dgm:pt>
    <dgm:pt modelId="{4EA3231C-3F5E-E948-B81B-C764BF3FF5BB}" type="pres">
      <dgm:prSet presAssocID="{32E994E4-C693-E445-A8D8-6C32AEC4370F}" presName="node" presStyleLbl="node1" presStyleIdx="3" presStyleCnt="7">
        <dgm:presLayoutVars>
          <dgm:bulletEnabled val="1"/>
        </dgm:presLayoutVars>
      </dgm:prSet>
      <dgm:spPr/>
    </dgm:pt>
    <dgm:pt modelId="{B28C20F0-854F-834B-8388-A8F11D3BD9F9}" type="pres">
      <dgm:prSet presAssocID="{08F3E0E2-4BEB-0A4B-9778-12571C435296}" presName="sibTrans" presStyleLbl="sibTrans2D1" presStyleIdx="3" presStyleCnt="6"/>
      <dgm:spPr/>
    </dgm:pt>
    <dgm:pt modelId="{ED51E209-4329-5E46-A2A3-3BB4CE604A13}" type="pres">
      <dgm:prSet presAssocID="{08F3E0E2-4BEB-0A4B-9778-12571C435296}" presName="connectorText" presStyleLbl="sibTrans2D1" presStyleIdx="3" presStyleCnt="6"/>
      <dgm:spPr/>
    </dgm:pt>
    <dgm:pt modelId="{22EB74E5-F6B1-D644-BE24-CCE86AD700D0}" type="pres">
      <dgm:prSet presAssocID="{B59C769B-F69B-9444-B078-07A849ABF151}" presName="node" presStyleLbl="node1" presStyleIdx="4" presStyleCnt="7">
        <dgm:presLayoutVars>
          <dgm:bulletEnabled val="1"/>
        </dgm:presLayoutVars>
      </dgm:prSet>
      <dgm:spPr/>
    </dgm:pt>
    <dgm:pt modelId="{D75F77A0-B6BC-7841-B3C6-B5C62B54B327}" type="pres">
      <dgm:prSet presAssocID="{74D4E959-A694-7F47-B57B-1352D3B9E212}" presName="sibTrans" presStyleLbl="sibTrans2D1" presStyleIdx="4" presStyleCnt="6"/>
      <dgm:spPr/>
    </dgm:pt>
    <dgm:pt modelId="{A920250B-8820-604F-A594-7E087100B6BC}" type="pres">
      <dgm:prSet presAssocID="{74D4E959-A694-7F47-B57B-1352D3B9E212}" presName="connectorText" presStyleLbl="sibTrans2D1" presStyleIdx="4" presStyleCnt="6"/>
      <dgm:spPr/>
    </dgm:pt>
    <dgm:pt modelId="{5156AE7B-E006-C04A-A83D-273992F04600}" type="pres">
      <dgm:prSet presAssocID="{6EF2C7F0-C86C-ED47-96D0-EE7806F8F3A4}" presName="node" presStyleLbl="node1" presStyleIdx="5" presStyleCnt="7">
        <dgm:presLayoutVars>
          <dgm:bulletEnabled val="1"/>
        </dgm:presLayoutVars>
      </dgm:prSet>
      <dgm:spPr/>
    </dgm:pt>
    <dgm:pt modelId="{E49CD541-5CDD-ED43-B0CB-A939C8F1D4B0}" type="pres">
      <dgm:prSet presAssocID="{A23E50C2-4088-AF4A-B8D7-83F002BC0F18}" presName="sibTrans" presStyleLbl="sibTrans2D1" presStyleIdx="5" presStyleCnt="6"/>
      <dgm:spPr/>
    </dgm:pt>
    <dgm:pt modelId="{CAAFAEF4-CD09-E145-8C5C-65A57F2CDBAE}" type="pres">
      <dgm:prSet presAssocID="{A23E50C2-4088-AF4A-B8D7-83F002BC0F18}" presName="connectorText" presStyleLbl="sibTrans2D1" presStyleIdx="5" presStyleCnt="6"/>
      <dgm:spPr/>
    </dgm:pt>
    <dgm:pt modelId="{94292ADB-FF95-5047-A3EF-EDF070BC4B61}" type="pres">
      <dgm:prSet presAssocID="{EF7C7F0E-D464-A440-8B65-B735E757D8FA}" presName="node" presStyleLbl="node1" presStyleIdx="6" presStyleCnt="7">
        <dgm:presLayoutVars>
          <dgm:bulletEnabled val="1"/>
        </dgm:presLayoutVars>
      </dgm:prSet>
      <dgm:spPr/>
    </dgm:pt>
  </dgm:ptLst>
  <dgm:cxnLst>
    <dgm:cxn modelId="{4AA7710C-2BA9-934D-9D09-4F0891F76700}" type="presOf" srcId="{62B17920-D24A-5748-856C-00ECF07DC6C0}" destId="{F9AF910E-E80E-564C-91DC-7A072671A1BB}" srcOrd="0" destOrd="0" presId="urn:microsoft.com/office/officeart/2005/8/layout/process1"/>
    <dgm:cxn modelId="{248C8119-22AF-0442-A1CC-41E80CD4900D}" type="presOf" srcId="{377692ED-D152-AA4A-BC8D-F0127E4548FF}" destId="{415C7E4A-DBAA-E242-954D-2DCA4F8BF9CE}" srcOrd="0" destOrd="0" presId="urn:microsoft.com/office/officeart/2005/8/layout/process1"/>
    <dgm:cxn modelId="{B4ADB619-6870-394C-8712-B11B8FCDD02D}" type="presOf" srcId="{74D4E959-A694-7F47-B57B-1352D3B9E212}" destId="{D75F77A0-B6BC-7841-B3C6-B5C62B54B327}" srcOrd="0" destOrd="0" presId="urn:microsoft.com/office/officeart/2005/8/layout/process1"/>
    <dgm:cxn modelId="{C839D929-F3A6-824D-A242-17D3892A98BB}" type="presOf" srcId="{08F3E0E2-4BEB-0A4B-9778-12571C435296}" destId="{ED51E209-4329-5E46-A2A3-3BB4CE604A13}" srcOrd="1" destOrd="0" presId="urn:microsoft.com/office/officeart/2005/8/layout/process1"/>
    <dgm:cxn modelId="{5760C838-A320-5D48-B91E-A8940D4FC2EB}" type="presOf" srcId="{74D4E959-A694-7F47-B57B-1352D3B9E212}" destId="{A920250B-8820-604F-A594-7E087100B6BC}" srcOrd="1" destOrd="0" presId="urn:microsoft.com/office/officeart/2005/8/layout/process1"/>
    <dgm:cxn modelId="{5A209D3E-E7BD-7E40-ADF5-96163F1E1AF0}" type="presOf" srcId="{FA081D52-6942-C248-8A7F-84821E3E6C09}" destId="{6B481955-5D14-F744-B5F9-511CD6700A26}" srcOrd="0" destOrd="0" presId="urn:microsoft.com/office/officeart/2005/8/layout/process1"/>
    <dgm:cxn modelId="{F4D02540-AD0D-114D-8AF4-8D3D8C4F9793}" type="presOf" srcId="{FA081D52-6942-C248-8A7F-84821E3E6C09}" destId="{CC366778-DEAC-DA45-BBF7-B401FFC1850D}" srcOrd="1" destOrd="0" presId="urn:microsoft.com/office/officeart/2005/8/layout/process1"/>
    <dgm:cxn modelId="{43F76C4A-43D2-AE49-9D44-03D0CCCD5F0C}" type="presOf" srcId="{444C572F-F918-794F-A921-5D7F93DD87A6}" destId="{DA29B707-6751-7848-A04F-F77D31FDC73A}" srcOrd="0" destOrd="0" presId="urn:microsoft.com/office/officeart/2005/8/layout/process1"/>
    <dgm:cxn modelId="{15C54F4D-C37B-5F45-8E25-FA8DE5E5EDF8}" type="presOf" srcId="{32E994E4-C693-E445-A8D8-6C32AEC4370F}" destId="{4EA3231C-3F5E-E948-B81B-C764BF3FF5BB}" srcOrd="0" destOrd="0" presId="urn:microsoft.com/office/officeart/2005/8/layout/process1"/>
    <dgm:cxn modelId="{A13FF165-B825-A544-B0E0-06106883FD26}" type="presOf" srcId="{DB3CF1BF-8833-ED49-848E-9C4690264E49}" destId="{C9DA55D4-D856-9246-B7CF-C47A40E0F85F}" srcOrd="0" destOrd="0" presId="urn:microsoft.com/office/officeart/2005/8/layout/process1"/>
    <dgm:cxn modelId="{7F226B78-D38B-AA49-8A77-8AE32C3628E3}" type="presOf" srcId="{A23E50C2-4088-AF4A-B8D7-83F002BC0F18}" destId="{E49CD541-5CDD-ED43-B0CB-A939C8F1D4B0}" srcOrd="0" destOrd="0" presId="urn:microsoft.com/office/officeart/2005/8/layout/process1"/>
    <dgm:cxn modelId="{A0012B7D-4BD1-B249-BF86-FAF7E9604B89}" type="presOf" srcId="{6EF2C7F0-C86C-ED47-96D0-EE7806F8F3A4}" destId="{5156AE7B-E006-C04A-A83D-273992F04600}" srcOrd="0" destOrd="0" presId="urn:microsoft.com/office/officeart/2005/8/layout/process1"/>
    <dgm:cxn modelId="{9CADFE95-6B41-5243-BE67-932EF7059455}" srcId="{377692ED-D152-AA4A-BC8D-F0127E4548FF}" destId="{62B17920-D24A-5748-856C-00ECF07DC6C0}" srcOrd="2" destOrd="0" parTransId="{A9D57D68-3DCE-2440-875E-FB1B6BF3ACE5}" sibTransId="{FA081D52-6942-C248-8A7F-84821E3E6C09}"/>
    <dgm:cxn modelId="{CA8FBCA8-01A4-1943-9D59-FC0585EA79B5}" srcId="{377692ED-D152-AA4A-BC8D-F0127E4548FF}" destId="{EF7C7F0E-D464-A440-8B65-B735E757D8FA}" srcOrd="6" destOrd="0" parTransId="{D14344F4-70AF-EE41-B1A0-ED75EB567909}" sibTransId="{CC40E70F-2F81-0449-A06E-569CE9B05E9C}"/>
    <dgm:cxn modelId="{D8DE67B3-96C4-0E4E-9252-146D5DFE8D8A}" type="presOf" srcId="{EF7C7F0E-D464-A440-8B65-B735E757D8FA}" destId="{94292ADB-FF95-5047-A3EF-EDF070BC4B61}" srcOrd="0" destOrd="0" presId="urn:microsoft.com/office/officeart/2005/8/layout/process1"/>
    <dgm:cxn modelId="{8EABD9C3-5491-894A-A9C8-62D2EA61668F}" type="presOf" srcId="{5F70F66C-E6FA-154D-900C-9B89A0B13AC1}" destId="{84034CCE-AF0D-2C4B-B34D-9F297EBF4D18}" srcOrd="0" destOrd="0" presId="urn:microsoft.com/office/officeart/2005/8/layout/process1"/>
    <dgm:cxn modelId="{2D2B3ACA-6CA8-7848-A62D-A76253E3D0BC}" srcId="{377692ED-D152-AA4A-BC8D-F0127E4548FF}" destId="{51CC7B14-9CAA-5F4B-935F-483DB4645BE3}" srcOrd="1" destOrd="0" parTransId="{592AF3D1-7E92-794C-89BA-0934FD4BC76F}" sibTransId="{444C572F-F918-794F-A921-5D7F93DD87A6}"/>
    <dgm:cxn modelId="{D09697CD-99C4-704A-B227-A60361F79030}" type="presOf" srcId="{DB3CF1BF-8833-ED49-848E-9C4690264E49}" destId="{B1AA7C1F-9564-0541-8ABE-5EBD9FD835FE}" srcOrd="1" destOrd="0" presId="urn:microsoft.com/office/officeart/2005/8/layout/process1"/>
    <dgm:cxn modelId="{D638F5D1-B061-904C-A775-C0C01B69EA9D}" srcId="{377692ED-D152-AA4A-BC8D-F0127E4548FF}" destId="{B59C769B-F69B-9444-B078-07A849ABF151}" srcOrd="4" destOrd="0" parTransId="{B3B58DBC-4329-484B-9A83-5587117371EC}" sibTransId="{74D4E959-A694-7F47-B57B-1352D3B9E212}"/>
    <dgm:cxn modelId="{20B82ED3-50CA-474C-BA21-09CBF44DB6B2}" srcId="{377692ED-D152-AA4A-BC8D-F0127E4548FF}" destId="{5F70F66C-E6FA-154D-900C-9B89A0B13AC1}" srcOrd="0" destOrd="0" parTransId="{5FC04E24-510A-BE4B-9FB6-40DD67D64BE3}" sibTransId="{DB3CF1BF-8833-ED49-848E-9C4690264E49}"/>
    <dgm:cxn modelId="{01030DD4-E2A5-4D4D-8482-C1211781E87D}" type="presOf" srcId="{51CC7B14-9CAA-5F4B-935F-483DB4645BE3}" destId="{1EFCC456-728B-684C-94C9-A8156984A2D3}" srcOrd="0" destOrd="0" presId="urn:microsoft.com/office/officeart/2005/8/layout/process1"/>
    <dgm:cxn modelId="{1AEFB2D8-E5F6-3141-A9FE-5FE32E402D5A}" type="presOf" srcId="{08F3E0E2-4BEB-0A4B-9778-12571C435296}" destId="{B28C20F0-854F-834B-8388-A8F11D3BD9F9}" srcOrd="0" destOrd="0" presId="urn:microsoft.com/office/officeart/2005/8/layout/process1"/>
    <dgm:cxn modelId="{25BAF0DD-5DAA-3143-8BDD-6CB9713DE4A0}" srcId="{377692ED-D152-AA4A-BC8D-F0127E4548FF}" destId="{32E994E4-C693-E445-A8D8-6C32AEC4370F}" srcOrd="3" destOrd="0" parTransId="{8F7A7653-039F-204F-8EFC-4A794AED7D96}" sibTransId="{08F3E0E2-4BEB-0A4B-9778-12571C435296}"/>
    <dgm:cxn modelId="{A7482CDE-D116-4745-99B1-27660DA7C941}" srcId="{377692ED-D152-AA4A-BC8D-F0127E4548FF}" destId="{6EF2C7F0-C86C-ED47-96D0-EE7806F8F3A4}" srcOrd="5" destOrd="0" parTransId="{C5229F8A-B82A-AD47-91DF-B77D71B86194}" sibTransId="{A23E50C2-4088-AF4A-B8D7-83F002BC0F18}"/>
    <dgm:cxn modelId="{3FF26EE7-1B1A-A841-B4D7-826216448E5F}" type="presOf" srcId="{B59C769B-F69B-9444-B078-07A849ABF151}" destId="{22EB74E5-F6B1-D644-BE24-CCE86AD700D0}" srcOrd="0" destOrd="0" presId="urn:microsoft.com/office/officeart/2005/8/layout/process1"/>
    <dgm:cxn modelId="{CB67CEE7-458F-404E-8A57-915612CA1D4B}" type="presOf" srcId="{444C572F-F918-794F-A921-5D7F93DD87A6}" destId="{47E65549-C86B-7041-B1D5-886819BA0688}" srcOrd="1" destOrd="0" presId="urn:microsoft.com/office/officeart/2005/8/layout/process1"/>
    <dgm:cxn modelId="{8C7374F0-12E4-AF4D-BA9B-E4E6DFE2E59B}" type="presOf" srcId="{A23E50C2-4088-AF4A-B8D7-83F002BC0F18}" destId="{CAAFAEF4-CD09-E145-8C5C-65A57F2CDBAE}" srcOrd="1" destOrd="0" presId="urn:microsoft.com/office/officeart/2005/8/layout/process1"/>
    <dgm:cxn modelId="{40674447-E999-5B42-8489-7DF64DA51E92}" type="presParOf" srcId="{415C7E4A-DBAA-E242-954D-2DCA4F8BF9CE}" destId="{84034CCE-AF0D-2C4B-B34D-9F297EBF4D18}" srcOrd="0" destOrd="0" presId="urn:microsoft.com/office/officeart/2005/8/layout/process1"/>
    <dgm:cxn modelId="{245A525A-1126-1A42-9050-7B86722A36DD}" type="presParOf" srcId="{415C7E4A-DBAA-E242-954D-2DCA4F8BF9CE}" destId="{C9DA55D4-D856-9246-B7CF-C47A40E0F85F}" srcOrd="1" destOrd="0" presId="urn:microsoft.com/office/officeart/2005/8/layout/process1"/>
    <dgm:cxn modelId="{D9254B03-F600-654D-80C0-8FE4238A1DEE}" type="presParOf" srcId="{C9DA55D4-D856-9246-B7CF-C47A40E0F85F}" destId="{B1AA7C1F-9564-0541-8ABE-5EBD9FD835FE}" srcOrd="0" destOrd="0" presId="urn:microsoft.com/office/officeart/2005/8/layout/process1"/>
    <dgm:cxn modelId="{CFAFD243-623B-0A43-952B-2564906D70F8}" type="presParOf" srcId="{415C7E4A-DBAA-E242-954D-2DCA4F8BF9CE}" destId="{1EFCC456-728B-684C-94C9-A8156984A2D3}" srcOrd="2" destOrd="0" presId="urn:microsoft.com/office/officeart/2005/8/layout/process1"/>
    <dgm:cxn modelId="{4615CA41-57B3-3A45-9958-DFEF225B96EC}" type="presParOf" srcId="{415C7E4A-DBAA-E242-954D-2DCA4F8BF9CE}" destId="{DA29B707-6751-7848-A04F-F77D31FDC73A}" srcOrd="3" destOrd="0" presId="urn:microsoft.com/office/officeart/2005/8/layout/process1"/>
    <dgm:cxn modelId="{6ADF8144-4E2B-FA41-B673-D19FDED342B1}" type="presParOf" srcId="{DA29B707-6751-7848-A04F-F77D31FDC73A}" destId="{47E65549-C86B-7041-B1D5-886819BA0688}" srcOrd="0" destOrd="0" presId="urn:microsoft.com/office/officeart/2005/8/layout/process1"/>
    <dgm:cxn modelId="{D4359BFA-1967-6D48-845B-C6FACED761BF}" type="presParOf" srcId="{415C7E4A-DBAA-E242-954D-2DCA4F8BF9CE}" destId="{F9AF910E-E80E-564C-91DC-7A072671A1BB}" srcOrd="4" destOrd="0" presId="urn:microsoft.com/office/officeart/2005/8/layout/process1"/>
    <dgm:cxn modelId="{F66F8A2B-CC3C-574E-B156-D1FEA3AB392F}" type="presParOf" srcId="{415C7E4A-DBAA-E242-954D-2DCA4F8BF9CE}" destId="{6B481955-5D14-F744-B5F9-511CD6700A26}" srcOrd="5" destOrd="0" presId="urn:microsoft.com/office/officeart/2005/8/layout/process1"/>
    <dgm:cxn modelId="{AE903F6E-F7EB-8549-9153-50526684E2A4}" type="presParOf" srcId="{6B481955-5D14-F744-B5F9-511CD6700A26}" destId="{CC366778-DEAC-DA45-BBF7-B401FFC1850D}" srcOrd="0" destOrd="0" presId="urn:microsoft.com/office/officeart/2005/8/layout/process1"/>
    <dgm:cxn modelId="{B5C9EA81-BA51-6048-8659-0DF0FA3A5AEC}" type="presParOf" srcId="{415C7E4A-DBAA-E242-954D-2DCA4F8BF9CE}" destId="{4EA3231C-3F5E-E948-B81B-C764BF3FF5BB}" srcOrd="6" destOrd="0" presId="urn:microsoft.com/office/officeart/2005/8/layout/process1"/>
    <dgm:cxn modelId="{EA625882-7A88-FC45-B366-0ABF11F63F42}" type="presParOf" srcId="{415C7E4A-DBAA-E242-954D-2DCA4F8BF9CE}" destId="{B28C20F0-854F-834B-8388-A8F11D3BD9F9}" srcOrd="7" destOrd="0" presId="urn:microsoft.com/office/officeart/2005/8/layout/process1"/>
    <dgm:cxn modelId="{93500EF9-23D5-0748-8016-6D63FC9228CF}" type="presParOf" srcId="{B28C20F0-854F-834B-8388-A8F11D3BD9F9}" destId="{ED51E209-4329-5E46-A2A3-3BB4CE604A13}" srcOrd="0" destOrd="0" presId="urn:microsoft.com/office/officeart/2005/8/layout/process1"/>
    <dgm:cxn modelId="{11869283-E280-7E40-B036-77E8D5A02B89}" type="presParOf" srcId="{415C7E4A-DBAA-E242-954D-2DCA4F8BF9CE}" destId="{22EB74E5-F6B1-D644-BE24-CCE86AD700D0}" srcOrd="8" destOrd="0" presId="urn:microsoft.com/office/officeart/2005/8/layout/process1"/>
    <dgm:cxn modelId="{FC81960D-2E3E-5644-834F-DC3AD0A0BA93}" type="presParOf" srcId="{415C7E4A-DBAA-E242-954D-2DCA4F8BF9CE}" destId="{D75F77A0-B6BC-7841-B3C6-B5C62B54B327}" srcOrd="9" destOrd="0" presId="urn:microsoft.com/office/officeart/2005/8/layout/process1"/>
    <dgm:cxn modelId="{1B82200D-EBAE-274C-9E7A-61708A74FE28}" type="presParOf" srcId="{D75F77A0-B6BC-7841-B3C6-B5C62B54B327}" destId="{A920250B-8820-604F-A594-7E087100B6BC}" srcOrd="0" destOrd="0" presId="urn:microsoft.com/office/officeart/2005/8/layout/process1"/>
    <dgm:cxn modelId="{51CDB3C7-33C7-AD46-9424-32867F93129A}" type="presParOf" srcId="{415C7E4A-DBAA-E242-954D-2DCA4F8BF9CE}" destId="{5156AE7B-E006-C04A-A83D-273992F04600}" srcOrd="10" destOrd="0" presId="urn:microsoft.com/office/officeart/2005/8/layout/process1"/>
    <dgm:cxn modelId="{10AF2C7F-142C-8748-940F-E101FFCB9E4D}" type="presParOf" srcId="{415C7E4A-DBAA-E242-954D-2DCA4F8BF9CE}" destId="{E49CD541-5CDD-ED43-B0CB-A939C8F1D4B0}" srcOrd="11" destOrd="0" presId="urn:microsoft.com/office/officeart/2005/8/layout/process1"/>
    <dgm:cxn modelId="{79110913-4E9F-0847-8822-FDEC68F3F164}" type="presParOf" srcId="{E49CD541-5CDD-ED43-B0CB-A939C8F1D4B0}" destId="{CAAFAEF4-CD09-E145-8C5C-65A57F2CDBAE}" srcOrd="0" destOrd="0" presId="urn:microsoft.com/office/officeart/2005/8/layout/process1"/>
    <dgm:cxn modelId="{374A9777-4DC3-C040-92F0-5818E35D0FEA}" type="presParOf" srcId="{415C7E4A-DBAA-E242-954D-2DCA4F8BF9CE}" destId="{94292ADB-FF95-5047-A3EF-EDF070BC4B61}" srcOrd="1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34CCE-AF0D-2C4B-B34D-9F297EBF4D18}">
      <dsp:nvSpPr>
        <dsp:cNvPr id="0" name=""/>
        <dsp:cNvSpPr/>
      </dsp:nvSpPr>
      <dsp:spPr>
        <a:xfrm>
          <a:off x="3232" y="281290"/>
          <a:ext cx="1224318" cy="734591"/>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x’</a:t>
          </a:r>
          <a:endParaRPr lang="zh-CN" altLang="en-US" sz="1900" kern="1200" dirty="0"/>
        </a:p>
      </dsp:txBody>
      <dsp:txXfrm>
        <a:off x="24747" y="302805"/>
        <a:ext cx="1181288" cy="691561"/>
      </dsp:txXfrm>
    </dsp:sp>
    <dsp:sp modelId="{C9DA55D4-D856-9246-B7CF-C47A40E0F85F}">
      <dsp:nvSpPr>
        <dsp:cNvPr id="0" name=""/>
        <dsp:cNvSpPr/>
      </dsp:nvSpPr>
      <dsp:spPr>
        <a:xfrm>
          <a:off x="1349983" y="496770"/>
          <a:ext cx="259555" cy="303630"/>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1349983" y="557496"/>
        <a:ext cx="181689" cy="182178"/>
      </dsp:txXfrm>
    </dsp:sp>
    <dsp:sp modelId="{1EFCC456-728B-684C-94C9-A8156984A2D3}">
      <dsp:nvSpPr>
        <dsp:cNvPr id="0" name=""/>
        <dsp:cNvSpPr/>
      </dsp:nvSpPr>
      <dsp:spPr>
        <a:xfrm>
          <a:off x="1717278" y="281290"/>
          <a:ext cx="1224318" cy="734591"/>
        </a:xfrm>
        <a:prstGeom prst="roundRect">
          <a:avLst>
            <a:gd name="adj" fmla="val 10000"/>
          </a:avLst>
        </a:prstGeom>
        <a:solidFill>
          <a:schemeClr val="accent2">
            <a:shade val="50000"/>
            <a:hueOff val="-183265"/>
            <a:satOff val="-7640"/>
            <a:lumOff val="151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nonzero elements</a:t>
          </a:r>
          <a:endParaRPr lang="zh-CN" altLang="en-US" sz="1900" kern="1200" dirty="0"/>
        </a:p>
      </dsp:txBody>
      <dsp:txXfrm>
        <a:off x="1738793" y="302805"/>
        <a:ext cx="1181288" cy="691561"/>
      </dsp:txXfrm>
    </dsp:sp>
    <dsp:sp modelId="{DA29B707-6751-7848-A04F-F77D31FDC73A}">
      <dsp:nvSpPr>
        <dsp:cNvPr id="0" name=""/>
        <dsp:cNvSpPr/>
      </dsp:nvSpPr>
      <dsp:spPr>
        <a:xfrm>
          <a:off x="3064029" y="496770"/>
          <a:ext cx="259555" cy="303630"/>
        </a:xfrm>
        <a:prstGeom prst="rightArrow">
          <a:avLst>
            <a:gd name="adj1" fmla="val 60000"/>
            <a:gd name="adj2" fmla="val 50000"/>
          </a:avLst>
        </a:prstGeom>
        <a:solidFill>
          <a:schemeClr val="accent2">
            <a:shade val="90000"/>
            <a:hueOff val="-211893"/>
            <a:satOff val="-8754"/>
            <a:lumOff val="136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3064029" y="557496"/>
        <a:ext cx="181689" cy="182178"/>
      </dsp:txXfrm>
    </dsp:sp>
    <dsp:sp modelId="{F9AF910E-E80E-564C-91DC-7A072671A1BB}">
      <dsp:nvSpPr>
        <dsp:cNvPr id="0" name=""/>
        <dsp:cNvSpPr/>
      </dsp:nvSpPr>
      <dsp:spPr>
        <a:xfrm>
          <a:off x="3431324" y="281290"/>
          <a:ext cx="1224318" cy="734591"/>
        </a:xfrm>
        <a:prstGeom prst="roundRect">
          <a:avLst>
            <a:gd name="adj" fmla="val 10000"/>
          </a:avLst>
        </a:prstGeom>
        <a:solidFill>
          <a:schemeClr val="accent2">
            <a:shade val="50000"/>
            <a:hueOff val="-366530"/>
            <a:satOff val="-15281"/>
            <a:lumOff val="302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z’</a:t>
          </a:r>
          <a:endParaRPr lang="zh-CN" altLang="en-US" sz="1900" kern="1200" dirty="0"/>
        </a:p>
      </dsp:txBody>
      <dsp:txXfrm>
        <a:off x="3452839" y="302805"/>
        <a:ext cx="1181288" cy="691561"/>
      </dsp:txXfrm>
    </dsp:sp>
    <dsp:sp modelId="{6B481955-5D14-F744-B5F9-511CD6700A26}">
      <dsp:nvSpPr>
        <dsp:cNvPr id="0" name=""/>
        <dsp:cNvSpPr/>
      </dsp:nvSpPr>
      <dsp:spPr>
        <a:xfrm>
          <a:off x="4778075" y="496770"/>
          <a:ext cx="259555" cy="303630"/>
        </a:xfrm>
        <a:prstGeom prst="rightArrow">
          <a:avLst>
            <a:gd name="adj1" fmla="val 60000"/>
            <a:gd name="adj2" fmla="val 50000"/>
          </a:avLst>
        </a:prstGeom>
        <a:solidFill>
          <a:schemeClr val="accent2">
            <a:shade val="90000"/>
            <a:hueOff val="-423786"/>
            <a:satOff val="-17508"/>
            <a:lumOff val="2731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4778075" y="557496"/>
        <a:ext cx="181689" cy="182178"/>
      </dsp:txXfrm>
    </dsp:sp>
    <dsp:sp modelId="{4EA3231C-3F5E-E948-B81B-C764BF3FF5BB}">
      <dsp:nvSpPr>
        <dsp:cNvPr id="0" name=""/>
        <dsp:cNvSpPr/>
      </dsp:nvSpPr>
      <dsp:spPr>
        <a:xfrm>
          <a:off x="5145370" y="281290"/>
          <a:ext cx="1224318" cy="734591"/>
        </a:xfrm>
        <a:prstGeom prst="roundRect">
          <a:avLst>
            <a:gd name="adj" fmla="val 10000"/>
          </a:avLst>
        </a:prstGeom>
        <a:solidFill>
          <a:schemeClr val="accent2">
            <a:shade val="50000"/>
            <a:hueOff val="-549795"/>
            <a:satOff val="-22921"/>
            <a:lumOff val="453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z</a:t>
          </a:r>
          <a:endParaRPr lang="zh-CN" altLang="en-US" sz="1900" kern="1200" dirty="0"/>
        </a:p>
      </dsp:txBody>
      <dsp:txXfrm>
        <a:off x="5166885" y="302805"/>
        <a:ext cx="1181288" cy="691561"/>
      </dsp:txXfrm>
    </dsp:sp>
    <dsp:sp modelId="{B28C20F0-854F-834B-8388-A8F11D3BD9F9}">
      <dsp:nvSpPr>
        <dsp:cNvPr id="0" name=""/>
        <dsp:cNvSpPr/>
      </dsp:nvSpPr>
      <dsp:spPr>
        <a:xfrm>
          <a:off x="6492121" y="496770"/>
          <a:ext cx="259555" cy="303630"/>
        </a:xfrm>
        <a:prstGeom prst="rightArrow">
          <a:avLst>
            <a:gd name="adj1" fmla="val 60000"/>
            <a:gd name="adj2" fmla="val 50000"/>
          </a:avLst>
        </a:prstGeom>
        <a:solidFill>
          <a:schemeClr val="accent2">
            <a:shade val="90000"/>
            <a:hueOff val="-635679"/>
            <a:satOff val="-26262"/>
            <a:lumOff val="409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6492121" y="557496"/>
        <a:ext cx="181689" cy="182178"/>
      </dsp:txXfrm>
    </dsp:sp>
    <dsp:sp modelId="{22EB74E5-F6B1-D644-BE24-CCE86AD700D0}">
      <dsp:nvSpPr>
        <dsp:cNvPr id="0" name=""/>
        <dsp:cNvSpPr/>
      </dsp:nvSpPr>
      <dsp:spPr>
        <a:xfrm>
          <a:off x="6859416" y="281290"/>
          <a:ext cx="1224318" cy="734591"/>
        </a:xfrm>
        <a:prstGeom prst="roundRect">
          <a:avLst>
            <a:gd name="adj" fmla="val 10000"/>
          </a:avLst>
        </a:prstGeom>
        <a:solidFill>
          <a:schemeClr val="accent2">
            <a:shade val="50000"/>
            <a:hueOff val="-549795"/>
            <a:satOff val="-22921"/>
            <a:lumOff val="453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f(z)</a:t>
          </a:r>
          <a:endParaRPr lang="zh-CN" altLang="en-US" sz="1900" kern="1200" dirty="0"/>
        </a:p>
      </dsp:txBody>
      <dsp:txXfrm>
        <a:off x="6880931" y="302805"/>
        <a:ext cx="1181288" cy="691561"/>
      </dsp:txXfrm>
    </dsp:sp>
    <dsp:sp modelId="{D75F77A0-B6BC-7841-B3C6-B5C62B54B327}">
      <dsp:nvSpPr>
        <dsp:cNvPr id="0" name=""/>
        <dsp:cNvSpPr/>
      </dsp:nvSpPr>
      <dsp:spPr>
        <a:xfrm>
          <a:off x="8206167" y="496770"/>
          <a:ext cx="259555" cy="303630"/>
        </a:xfrm>
        <a:prstGeom prst="rightArrow">
          <a:avLst>
            <a:gd name="adj1" fmla="val 60000"/>
            <a:gd name="adj2" fmla="val 50000"/>
          </a:avLst>
        </a:prstGeom>
        <a:solidFill>
          <a:schemeClr val="accent2">
            <a:shade val="90000"/>
            <a:hueOff val="-423786"/>
            <a:satOff val="-17508"/>
            <a:lumOff val="2731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8206167" y="557496"/>
        <a:ext cx="181689" cy="182178"/>
      </dsp:txXfrm>
    </dsp:sp>
    <dsp:sp modelId="{5156AE7B-E006-C04A-A83D-273992F04600}">
      <dsp:nvSpPr>
        <dsp:cNvPr id="0" name=""/>
        <dsp:cNvSpPr/>
      </dsp:nvSpPr>
      <dsp:spPr>
        <a:xfrm>
          <a:off x="8573462" y="281290"/>
          <a:ext cx="1224318" cy="734591"/>
        </a:xfrm>
        <a:prstGeom prst="roundRect">
          <a:avLst>
            <a:gd name="adj" fmla="val 10000"/>
          </a:avLst>
        </a:prstGeom>
        <a:solidFill>
          <a:schemeClr val="accent2">
            <a:shade val="50000"/>
            <a:hueOff val="-366530"/>
            <a:satOff val="-15281"/>
            <a:lumOff val="302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Z</a:t>
          </a:r>
          <a:endParaRPr lang="zh-CN" altLang="en-US" sz="1900" kern="1200" dirty="0"/>
        </a:p>
      </dsp:txBody>
      <dsp:txXfrm>
        <a:off x="8594977" y="302805"/>
        <a:ext cx="1181288" cy="691561"/>
      </dsp:txXfrm>
    </dsp:sp>
    <dsp:sp modelId="{E49CD541-5CDD-ED43-B0CB-A939C8F1D4B0}">
      <dsp:nvSpPr>
        <dsp:cNvPr id="0" name=""/>
        <dsp:cNvSpPr/>
      </dsp:nvSpPr>
      <dsp:spPr>
        <a:xfrm>
          <a:off x="9920212" y="496770"/>
          <a:ext cx="259555" cy="303630"/>
        </a:xfrm>
        <a:prstGeom prst="rightArrow">
          <a:avLst>
            <a:gd name="adj1" fmla="val 60000"/>
            <a:gd name="adj2" fmla="val 50000"/>
          </a:avLst>
        </a:prstGeom>
        <a:solidFill>
          <a:schemeClr val="accent2">
            <a:shade val="90000"/>
            <a:hueOff val="-211893"/>
            <a:satOff val="-8754"/>
            <a:lumOff val="136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p>
      </dsp:txBody>
      <dsp:txXfrm>
        <a:off x="9920212" y="557496"/>
        <a:ext cx="181689" cy="182178"/>
      </dsp:txXfrm>
    </dsp:sp>
    <dsp:sp modelId="{94292ADB-FF95-5047-A3EF-EDF070BC4B61}">
      <dsp:nvSpPr>
        <dsp:cNvPr id="0" name=""/>
        <dsp:cNvSpPr/>
      </dsp:nvSpPr>
      <dsp:spPr>
        <a:xfrm>
          <a:off x="10287508" y="281290"/>
          <a:ext cx="1224318" cy="734591"/>
        </a:xfrm>
        <a:prstGeom prst="roundRect">
          <a:avLst>
            <a:gd name="adj" fmla="val 10000"/>
          </a:avLst>
        </a:prstGeom>
        <a:solidFill>
          <a:schemeClr val="accent2">
            <a:shade val="50000"/>
            <a:hueOff val="-183265"/>
            <a:satOff val="-7640"/>
            <a:lumOff val="151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l-GR" sz="1900" b="0" i="0" u="none" kern="1200"/>
            <a:t>ξ(</a:t>
          </a:r>
          <a:r>
            <a:rPr lang="en" sz="1900" b="0" i="0" u="none" kern="1200"/>
            <a:t>x)</a:t>
          </a:r>
          <a:endParaRPr lang="zh-CN" altLang="en-US" sz="1900" kern="1200" dirty="0"/>
        </a:p>
      </dsp:txBody>
      <dsp:txXfrm>
        <a:off x="10309023" y="302805"/>
        <a:ext cx="1181288" cy="6915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87AF170-9D4A-48B6-8261-66CB466FDE66}" type="datetime1">
              <a:rPr lang="zh-CN" altLang="en-US" smtClean="0">
                <a:latin typeface="Microsoft YaHei UI" panose="020B0503020204020204" pitchFamily="34" charset="-122"/>
                <a:ea typeface="Microsoft YaHei UI" panose="020B0503020204020204" pitchFamily="34" charset="-122"/>
              </a:rPr>
              <a:t>2019/11/6</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1072A3-100F-40A9-915F-8D2D9E6962D8}"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18BD126-2398-4DF0-A403-FB004BD0A038}" type="datetime1">
              <a:rPr lang="zh-CN" altLang="en-US" smtClean="0"/>
              <a:pPr/>
              <a:t>2019/11/6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79230CFA-805A-4FD3-B3A0-DAAA5993DA17}" type="slidenum">
              <a:rPr lang="en-US" altLang="zh-CN" smtClean="0"/>
              <a:pPr/>
              <a:t>‹#›</a:t>
            </a:fld>
            <a:endParaRPr lang="zh-CN" altLang="en-US"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79230CFA-805A-4FD3-B3A0-DAAA5993DA17}"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05458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Here is an example, the comparison of a variety of models with the help of explanations.</a:t>
            </a:r>
          </a:p>
          <a:p>
            <a:r>
              <a:rPr kumimoji="1" lang="en-US" altLang="zh-CN" dirty="0"/>
              <a:t>The left side is a model, while the right side is another model.</a:t>
            </a:r>
          </a:p>
          <a:p>
            <a:r>
              <a:rPr kumimoji="1" lang="en-US" altLang="zh-CN" dirty="0"/>
              <a:t>Both of them get the correct prediction, atheism. </a:t>
            </a:r>
          </a:p>
          <a:p>
            <a:r>
              <a:rPr kumimoji="1" lang="en-US" altLang="zh-CN" dirty="0"/>
              <a:t>Which model should we choose? Which model is better?</a:t>
            </a:r>
          </a:p>
          <a:p>
            <a:endPar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Actually, the right side is a support vector machine with RBF kernel. If you see its accuracy, 94% held-out accuracy.</a:t>
            </a:r>
          </a:p>
          <a:p>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We would be tempted to trust it based on the accuracy, while the explanation for this instance shows that predictions are made for quite arbitrary reasons.</a:t>
            </a:r>
          </a:p>
          <a:p>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The words “Posting”, “Host”, and “Re” have no connection to either Christianity or Atheism. </a:t>
            </a:r>
          </a:p>
          <a:p>
            <a:endParaRPr kumimoji="1" lang="zh-CN" altLang="en-US"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10</a:t>
            </a:fld>
            <a:endParaRPr lang="zh-CN" altLang="en-US" dirty="0"/>
          </a:p>
        </p:txBody>
      </p:sp>
    </p:spTree>
    <p:extLst>
      <p:ext uri="{BB962C8B-B14F-4D97-AF65-F5344CB8AC3E}">
        <p14:creationId xmlns:p14="http://schemas.microsoft.com/office/powerpoint/2010/main" val="1838751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For the task of content recommendation.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With the help of a explainer, a machine learning practitioner may wish to choose a less accurate model that does not place high importance in features related to “clickbait” articles (which may hurt user retention and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even if exploiting such features increases the accuracy of the model in cross validation.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200" baseline="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11</a:t>
            </a:fld>
            <a:endParaRPr lang="zh-CN" altLang="en-US" dirty="0"/>
          </a:p>
        </p:txBody>
      </p:sp>
    </p:spTree>
    <p:extLst>
      <p:ext uri="{BB962C8B-B14F-4D97-AF65-F5344CB8AC3E}">
        <p14:creationId xmlns:p14="http://schemas.microsoft.com/office/powerpoint/2010/main" val="2010351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Then the next step is to design a model explainer.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Here is four requirements for a model explainer.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First, it is an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essential criterion for </a:t>
            </a:r>
            <a:r>
              <a:rPr kumimoji="1" lang="en" altLang="zh-CN" sz="1200" baseline="0" dirty="0">
                <a:latin typeface="等线" panose="02010600030101010101" pitchFamily="2" charset="-122"/>
                <a:ea typeface="等线" panose="02010600030101010101" pitchFamily="2" charset="-122"/>
              </a:rPr>
              <a:t>the explanation to be interpretable; to be interpretable means to give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understanding between the input variables and the response. </a:t>
            </a:r>
            <a:r>
              <a:rPr lang="en" altLang="zh-CN" dirty="0"/>
              <a:t>This connection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between the input variables and the response should be easy for humans to understand</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If a linear model uses thousands of features to get a prediction, even if all the weights used by the model can be inferred, it is impossible for a human to analyze these bunch of features one by one. Sometimes the “input </a:t>
            </a:r>
            <a:r>
              <a:rPr kumimoji="1" lang="en" altLang="zh-CN" dirty="0">
                <a:latin typeface="Andale Mono" panose="020B0509000000000004" pitchFamily="49" charset="0"/>
              </a:rPr>
              <a:t>variables</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can be different from actual features used by the model. Also this explanation should depends on the target audience.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200" baseline="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12</a:t>
            </a:fld>
            <a:endParaRPr lang="zh-CN" altLang="en-US" dirty="0"/>
          </a:p>
        </p:txBody>
      </p:sp>
    </p:spTree>
    <p:extLst>
      <p:ext uri="{BB962C8B-B14F-4D97-AF65-F5344CB8AC3E}">
        <p14:creationId xmlns:p14="http://schemas.microsoft.com/office/powerpoint/2010/main" val="4147970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It is hard for an explanation to be global faithful, because it is not the model itself.</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But it must at least be locally faithful. </a:t>
            </a:r>
          </a:p>
          <a:p>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it must correspond to how the model behaves in the vicinity of the instance being predicted. </a:t>
            </a:r>
          </a:p>
          <a:p>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And also, an explainer should be able to explain </a:t>
            </a:r>
            <a:r>
              <a:rPr lang="e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any</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model, known as model-agnostic. It has to treat the original model as a black box.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Global perspective is important to ascertain trust in the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 We can select a few explanations for individual predictions to present to the user, such that they are representative of the model. </a:t>
            </a: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13</a:t>
            </a:fld>
            <a:endParaRPr lang="zh-CN" altLang="en-US" dirty="0"/>
          </a:p>
        </p:txBody>
      </p:sp>
    </p:spTree>
    <p:extLst>
      <p:ext uri="{BB962C8B-B14F-4D97-AF65-F5344CB8AC3E}">
        <p14:creationId xmlns:p14="http://schemas.microsoft.com/office/powerpoint/2010/main" val="1555011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LIME is proposed to help us to understand why any classifier is making a prediction.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This paper also proposed the approach, SP-LIME, to explain the models by selecting representation instances.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LIME is short for local, interpretable, model-agnostic and explanations, as we have mentioned.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200" baseline="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14</a:t>
            </a:fld>
            <a:endParaRPr lang="zh-CN" altLang="en-US" dirty="0"/>
          </a:p>
        </p:txBody>
      </p:sp>
    </p:spTree>
    <p:extLst>
      <p:ext uri="{BB962C8B-B14F-4D97-AF65-F5344CB8AC3E}">
        <p14:creationId xmlns:p14="http://schemas.microsoft.com/office/powerpoint/2010/main" val="57783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First, we need interpretable data representations. As I have mentioned, the real </a:t>
            </a:r>
            <a:r>
              <a:rPr kumimoji="1" lang="en" altLang="zh-CN" sz="1200" b="1" baseline="0" dirty="0">
                <a:latin typeface="等线" panose="02010600030101010101" pitchFamily="2" charset="-122"/>
                <a:ea typeface="等线" panose="02010600030101010101" pitchFamily="2" charset="-122"/>
              </a:rPr>
              <a:t>features</a:t>
            </a:r>
            <a:r>
              <a:rPr kumimoji="1" lang="en" altLang="zh-CN" sz="1200" baseline="0" dirty="0">
                <a:latin typeface="等线" panose="02010600030101010101" pitchFamily="2" charset="-122"/>
                <a:ea typeface="等线" panose="02010600030101010101" pitchFamily="2" charset="-122"/>
              </a:rPr>
              <a:t> used by the model may be hard for users to understand. On the contrary, the paper introduced the interpretable representations.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x: d-dimensional features;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x-prime: d-prime-dimensional 0-or-1 representations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200" baseline="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15</a:t>
            </a:fld>
            <a:endParaRPr lang="zh-CN" altLang="en-US" dirty="0"/>
          </a:p>
        </p:txBody>
      </p:sp>
    </p:spTree>
    <p:extLst>
      <p:ext uri="{BB962C8B-B14F-4D97-AF65-F5344CB8AC3E}">
        <p14:creationId xmlns:p14="http://schemas.microsoft.com/office/powerpoint/2010/main" val="402380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For </a:t>
            </a:r>
            <a:r>
              <a:rPr lang="en" altLang="zh-CN" sz="1200" b="1" i="0" kern="1200" dirty="0">
                <a:solidFill>
                  <a:schemeClr val="tx1"/>
                </a:solidFill>
                <a:effectLst/>
                <a:latin typeface="Microsoft YaHei UI" panose="020B0503020204020204" pitchFamily="34" charset="-122"/>
                <a:ea typeface="Microsoft YaHei UI" panose="020B0503020204020204" pitchFamily="34" charset="-122"/>
                <a:cs typeface="+mn-cs"/>
              </a:rPr>
              <a:t>text</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classification, a possible interpretable representation is a binary vector indicating the presence or absence of a word, even though the classifier may use more complex features such as word embeddings.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For </a:t>
            </a:r>
            <a:r>
              <a:rPr lang="en" altLang="zh-CN" sz="1200" b="1" i="0" kern="1200" dirty="0">
                <a:solidFill>
                  <a:schemeClr val="tx1"/>
                </a:solidFill>
                <a:effectLst/>
                <a:latin typeface="Microsoft YaHei UI" panose="020B0503020204020204" pitchFamily="34" charset="-122"/>
                <a:ea typeface="Microsoft YaHei UI" panose="020B0503020204020204" pitchFamily="34" charset="-122"/>
                <a:cs typeface="+mn-cs"/>
              </a:rPr>
              <a:t>image</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classification, the classifier may represent the image as a tensor with three color channels per pixel.</a:t>
            </a:r>
          </a:p>
          <a:p>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While an interpretable representation may be a binary vector indicating the “presence” or “absence” of a contiguous patch of similar pixels (or a super-pixel).</a:t>
            </a:r>
            <a:endParaRPr kumimoji="1" lang="en" altLang="zh-CN" sz="1200" baseline="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16</a:t>
            </a:fld>
            <a:endParaRPr lang="zh-CN" altLang="en-US" dirty="0"/>
          </a:p>
        </p:txBody>
      </p:sp>
    </p:spTree>
    <p:extLst>
      <p:ext uri="{BB962C8B-B14F-4D97-AF65-F5344CB8AC3E}">
        <p14:creationId xmlns:p14="http://schemas.microsoft.com/office/powerpoint/2010/main" val="925038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Let the </a:t>
            </a:r>
            <a:r>
              <a:rPr lang="en" altLang="zh-CN" sz="1200" b="1"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model</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being explained be denoted as shown. In classification, f(x) is the probability that x belongs to a certain class.</a:t>
            </a:r>
          </a:p>
          <a:p>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We further use \</a:t>
            </a:r>
            <a:r>
              <a:rPr lang="en" altLang="zh-CN" sz="1200" b="0" i="0" u="none" strike="noStrike" kern="1200" dirty="0" err="1">
                <a:solidFill>
                  <a:schemeClr val="tx1"/>
                </a:solidFill>
                <a:effectLst/>
                <a:latin typeface="Microsoft YaHei UI" panose="020B0503020204020204" pitchFamily="34" charset="-122"/>
                <a:ea typeface="Microsoft YaHei UI" panose="020B0503020204020204" pitchFamily="34" charset="-122"/>
                <a:cs typeface="+mn-cs"/>
              </a:rPr>
              <a:t>pi_x</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(z) as a proximity measure between an instance z to x, so as to define </a:t>
            </a:r>
            <a:r>
              <a:rPr lang="en" altLang="zh-CN" sz="1200" b="1"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locality</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around x. </a:t>
            </a:r>
          </a:p>
          <a:p>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We define an explanation as a model g ∈ G, G is </a:t>
            </a:r>
            <a:r>
              <a:rPr lang="en" altLang="zh-CN" sz="1200" b="1"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explanation families</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G is a class of potentially interpretable models, such as linear models, decision trees, or falling rule lists. These models must be able to be presented to the user with visual or textual artifacts. The domain of g is {0,1}^d, that is the absence/presence of the interpretable components.</a:t>
            </a:r>
          </a:p>
          <a:p>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a:p>
            <a:endParaRPr kumimoji="1" lang="en" altLang="zh-CN" sz="1200" b="0" baseline="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17</a:t>
            </a:fld>
            <a:endParaRPr lang="zh-CN" altLang="en-US" dirty="0"/>
          </a:p>
        </p:txBody>
      </p:sp>
    </p:spTree>
    <p:extLst>
      <p:ext uri="{BB962C8B-B14F-4D97-AF65-F5344CB8AC3E}">
        <p14:creationId xmlns:p14="http://schemas.microsoft.com/office/powerpoint/2010/main" val="969272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sz="1200" b="0" baseline="0" dirty="0">
                <a:latin typeface="等线" panose="02010600030101010101" pitchFamily="2" charset="-122"/>
                <a:ea typeface="等线" panose="02010600030101010101" pitchFamily="2" charset="-122"/>
              </a:rPr>
              <a:t>And also, we need complexity measures to measure whether an explain is really interpretable.</a:t>
            </a:r>
          </a:p>
          <a:p>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The higher it is, the lower interpretability it has. </a:t>
            </a:r>
          </a:p>
          <a:p>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For a decision tree, the </a:t>
            </a:r>
            <a:r>
              <a:rPr lang="el-GR"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Ω(</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g) could be the depth of the tree; for linear models, </a:t>
            </a:r>
            <a:r>
              <a:rPr lang="el-GR"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Ω(</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g) may be the number of non-zero weights.</a:t>
            </a:r>
          </a:p>
          <a:p>
            <a:r>
              <a:rPr lang="en" altLang="zh-CN" sz="1200" b="1" i="0" kern="1200" dirty="0">
                <a:solidFill>
                  <a:schemeClr val="tx1"/>
                </a:solidFill>
                <a:effectLst/>
                <a:latin typeface="Microsoft YaHei UI" panose="020B0503020204020204" pitchFamily="34" charset="-122"/>
                <a:ea typeface="Microsoft YaHei UI" panose="020B0503020204020204" pitchFamily="34" charset="-122"/>
                <a:cs typeface="+mn-cs"/>
              </a:rPr>
              <a:t>The fidelity function</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is a measure of how unfaithful g is in approximating f in the locality </a:t>
            </a:r>
            <a:r>
              <a:rPr lang="en" altLang="zh-CN" sz="1200" b="0" i="0" kern="1200" dirty="0" err="1">
                <a:solidFill>
                  <a:schemeClr val="tx1"/>
                </a:solidFill>
                <a:effectLst/>
                <a:latin typeface="Microsoft YaHei UI" panose="020B0503020204020204" pitchFamily="34" charset="-122"/>
                <a:ea typeface="Microsoft YaHei UI" panose="020B0503020204020204" pitchFamily="34" charset="-122"/>
                <a:cs typeface="+mn-cs"/>
              </a:rPr>
              <a:t>pi_x</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 </a:t>
            </a:r>
          </a:p>
          <a:p>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At the same time, </a:t>
            </a:r>
            <a:r>
              <a:rPr lang="el-GR"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Ω(</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g) should also be low enough to be interpretable by humans. </a:t>
            </a:r>
          </a:p>
          <a:p>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The finally explanation produced by LIME is obtained by (The function).</a:t>
            </a:r>
            <a:endParaRPr kumimoji="1" lang="en" altLang="zh-CN" sz="1200" b="0" baseline="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18</a:t>
            </a:fld>
            <a:endParaRPr lang="zh-CN" altLang="en-US" dirty="0"/>
          </a:p>
        </p:txBody>
      </p:sp>
    </p:spTree>
    <p:extLst>
      <p:ext uri="{BB962C8B-B14F-4D97-AF65-F5344CB8AC3E}">
        <p14:creationId xmlns:p14="http://schemas.microsoft.com/office/powerpoint/2010/main" val="3414539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In order to learn the local behavior of f, we approximate L(</a:t>
            </a:r>
            <a:r>
              <a:rPr lang="en" altLang="zh-CN" sz="1200" b="0" i="0" u="none" strike="noStrike" kern="1200" dirty="0" err="1">
                <a:solidFill>
                  <a:schemeClr val="tx1"/>
                </a:solidFill>
                <a:effectLst/>
                <a:latin typeface="Microsoft YaHei UI" panose="020B0503020204020204" pitchFamily="34" charset="-122"/>
                <a:ea typeface="Microsoft YaHei UI" panose="020B0503020204020204" pitchFamily="34" charset="-122"/>
                <a:cs typeface="+mn-cs"/>
              </a:rPr>
              <a:t>f,g,pi_x</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by drawing samples, weighted by </a:t>
            </a:r>
            <a:r>
              <a:rPr lang="en" altLang="zh-CN" sz="1200" b="0" i="0" u="none" strike="noStrike" kern="1200" dirty="0" err="1">
                <a:solidFill>
                  <a:schemeClr val="tx1"/>
                </a:solidFill>
                <a:effectLst/>
                <a:latin typeface="Microsoft YaHei UI" panose="020B0503020204020204" pitchFamily="34" charset="-122"/>
                <a:ea typeface="Microsoft YaHei UI" panose="020B0503020204020204" pitchFamily="34" charset="-122"/>
                <a:cs typeface="+mn-cs"/>
              </a:rPr>
              <a:t>pi_x</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p>
          <a:p>
            <a:r>
              <a:rPr kumimoji="1" lang="en" altLang="zh-CN" dirty="0">
                <a:latin typeface="Andale Mono" panose="020B0509000000000004" pitchFamily="49" charset="0"/>
              </a:rPr>
              <a:t>The perturbed sample </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contains a fraction of the nonzero elements which we sample around x′ by drawing nonzero elements of x′ uniformly at random. </a:t>
            </a:r>
          </a:p>
          <a:p>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Then the sample is recovered in the original representation to get z and f(z) which is used as a </a:t>
            </a:r>
            <a:r>
              <a:rPr lang="en" altLang="zh-CN" sz="1200" b="1"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label</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for the explanation model. </a:t>
            </a:r>
          </a:p>
          <a:p>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Given this dataset Z of perturbed samples with the associated labels, we optimize the above equation to get an explanation </a:t>
            </a:r>
            <a:r>
              <a:rPr lang="el-GR"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ξ(</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x). </a:t>
            </a:r>
            <a:endParaRPr kumimoji="1" lang="en" altLang="zh-CN" sz="1200" b="0" baseline="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19</a:t>
            </a:fld>
            <a:endParaRPr lang="zh-CN" altLang="en-US" dirty="0"/>
          </a:p>
        </p:txBody>
      </p:sp>
    </p:spTree>
    <p:extLst>
      <p:ext uri="{BB962C8B-B14F-4D97-AF65-F5344CB8AC3E}">
        <p14:creationId xmlns:p14="http://schemas.microsoft.com/office/powerpoint/2010/main" val="4150918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79230CFA-805A-4FD3-B3A0-DAAA5993DA17}" type="slidenum">
              <a:rPr lang="en-US" altLang="zh-CN" smtClean="0">
                <a:latin typeface="Microsoft YaHei UI" panose="020B0503020204020204" pitchFamily="34" charset="-122"/>
                <a:ea typeface="Microsoft YaHei UI" panose="020B0503020204020204" pitchFamily="34" charset="-122"/>
              </a:r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67972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To help you understand the process of LIME, I prepared an example: </a:t>
            </a:r>
            <a:r>
              <a:rPr lang="en" altLang="zh-CN" sz="1200" b="1"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Two-Dimensional Binary Classification</a:t>
            </a:r>
            <a:r>
              <a:rPr kumimoji="1" lang="en" altLang="zh-CN" sz="1200" b="1" i="0" u="none" strike="noStrike" kern="1200" baseline="0" dirty="0">
                <a:solidFill>
                  <a:schemeClr val="tx1"/>
                </a:solidFill>
                <a:effectLst/>
                <a:latin typeface="等线" panose="02010600030101010101" pitchFamily="2" charset="-122"/>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This is a black-box model. A complex decision function f (unknown to LIME) is represented by the blue/pink background, which cannot be approximated well by a linear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The </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bold </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red cross is the instance being explained. </a:t>
            </a:r>
            <a:endParaRPr lang="en" altLang="zh-CN" sz="1200" b="1"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20</a:t>
            </a:fld>
            <a:endParaRPr lang="zh-CN" altLang="en-US" dirty="0"/>
          </a:p>
        </p:txBody>
      </p:sp>
    </p:spTree>
    <p:extLst>
      <p:ext uri="{BB962C8B-B14F-4D97-AF65-F5344CB8AC3E}">
        <p14:creationId xmlns:p14="http://schemas.microsoft.com/office/powerpoint/2010/main" val="2002710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LIME samples instances,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gets predictions using f,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and weighs them by the proximity to the instance being explained (represented here by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Finally, the dashed line is the learned explanation that is locally (but not globally) faithful.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This is a local, interpretable and </a:t>
            </a:r>
            <a:r>
              <a:rPr kumimoji="1" lang="en" altLang="zh-CN" sz="1200" baseline="0">
                <a:latin typeface="等线" panose="02010600030101010101" pitchFamily="2" charset="-122"/>
                <a:ea typeface="等线" panose="02010600030101010101" pitchFamily="2" charset="-122"/>
              </a:rPr>
              <a:t>model-agnostic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1"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21</a:t>
            </a:fld>
            <a:endParaRPr lang="zh-CN" altLang="en-US" dirty="0"/>
          </a:p>
        </p:txBody>
      </p:sp>
    </p:spTree>
    <p:extLst>
      <p:ext uri="{BB962C8B-B14F-4D97-AF65-F5344CB8AC3E}">
        <p14:creationId xmlns:p14="http://schemas.microsoft.com/office/powerpoint/2010/main" val="4052266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We found linear models are very suitable for our explanations here, so just let G be the class of linear models. We have </a:t>
                </a:r>
                <a14:m>
                  <m:oMath xmlns:m="http://schemas.openxmlformats.org/officeDocument/2006/math">
                    <m:r>
                      <a:rPr kumimoji="1" lang="en-US" altLang="zh-CN" b="0" i="1" smtClean="0">
                        <a:latin typeface="Cambria Math" panose="02040503050406030204" pitchFamily="18" charset="0"/>
                      </a:rPr>
                      <m:t>𝑔</m:t>
                    </m:r>
                    <m:d>
                      <m:dPr>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m:t>
                            </m:r>
                          </m:sup>
                        </m:sSup>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𝑔</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𝑧</m:t>
                    </m:r>
                    <m:r>
                      <a:rPr kumimoji="1" lang="en-US" altLang="zh-CN" b="0" i="1" smtClean="0">
                        <a:latin typeface="Cambria Math" panose="02040503050406030204" pitchFamily="18" charset="0"/>
                      </a:rPr>
                      <m:t>′</m:t>
                    </m:r>
                  </m:oMath>
                </a14:m>
                <a:r>
                  <a:rPr kumimoji="1" lang="en" altLang="zh-CN" dirty="0">
                    <a:latin typeface="Andale Mono" panose="020B05090000000000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And also, using the locally weighted square loss to estimate </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how unfaithful g is in approximating f.</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𝜋</m:t>
                        </m:r>
                      </m:e>
                      <m:sub>
                        <m:r>
                          <a:rPr kumimoji="1" lang="en-US" altLang="zh-CN" b="0" i="1" smtClean="0">
                            <a:latin typeface="Cambria Math" panose="02040503050406030204" pitchFamily="18" charset="0"/>
                          </a:rPr>
                          <m:t>𝑥</m:t>
                        </m:r>
                      </m:sub>
                    </m:sSub>
                  </m:oMath>
                </a14:m>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is an exponential kernel defined on some distance function D with width </a:t>
                </a:r>
                <a:r>
                  <a:rPr lang="el-GR"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σ</a:t>
                </a:r>
                <a:r>
                  <a:rPr lang="en-US"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a:t>
                </a: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For example, for text, D is cosine distance; for images, D is L2 distance</a:t>
                </a:r>
                <a:r>
                  <a:rPr lang="el-GR"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endParaRPr lang="en-US"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We found linear models are very suitable for our explanations here, so just let G be the class of linear models. We have </a:t>
                </a:r>
                <a:r>
                  <a:rPr kumimoji="1" lang="en-US" altLang="zh-CN" b="0" i="0">
                    <a:latin typeface="Cambria Math" panose="02040503050406030204" pitchFamily="18" charset="0"/>
                  </a:rPr>
                  <a:t>𝑔(𝑧^′ )=𝑤_𝑔⋅𝑧′</a:t>
                </a:r>
                <a:r>
                  <a:rPr kumimoji="1" lang="en" altLang="zh-CN" dirty="0">
                    <a:latin typeface="Andale Mono" panose="020B05090000000000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And also, using the locally weighted square loss to estimate </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how unfaithful g is in approximating f.</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0" i="0">
                    <a:latin typeface="Cambria Math" panose="02040503050406030204" pitchFamily="18" charset="0"/>
                  </a:rPr>
                  <a:t>𝜋_𝑥</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is an exponential kernel defined on some distance function D with width </a:t>
                </a:r>
                <a:r>
                  <a:rPr lang="el-GR"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σ</a:t>
                </a:r>
                <a:r>
                  <a:rPr lang="en-US"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a:t>
                </a: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For example, for text, D is cosine distance; for images, D is L2 distance</a:t>
                </a:r>
                <a:r>
                  <a:rPr lang="el-GR"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endParaRPr lang="en-US"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mc:Fallback>
      </mc:AlternateContent>
      <p:sp>
        <p:nvSpPr>
          <p:cNvPr id="4" name="灯片编号占位符 3"/>
          <p:cNvSpPr>
            <a:spLocks noGrp="1"/>
          </p:cNvSpPr>
          <p:nvPr>
            <p:ph type="sldNum" sz="quarter" idx="5"/>
          </p:nvPr>
        </p:nvSpPr>
        <p:spPr/>
        <p:txBody>
          <a:bodyPr/>
          <a:lstStyle/>
          <a:p>
            <a:fld id="{79230CFA-805A-4FD3-B3A0-DAAA5993DA17}" type="slidenum">
              <a:rPr lang="en-US" altLang="zh-CN" smtClean="0"/>
              <a:pPr/>
              <a:t>22</a:t>
            </a:fld>
            <a:endParaRPr lang="zh-CN" altLang="en-US" dirty="0"/>
          </a:p>
        </p:txBody>
      </p:sp>
    </p:spTree>
    <p:extLst>
      <p:ext uri="{BB962C8B-B14F-4D97-AF65-F5344CB8AC3E}">
        <p14:creationId xmlns:p14="http://schemas.microsoft.com/office/powerpoint/2010/main" val="679149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Other than loss function, we also need the complexity measures.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For text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classification, we use a bag of words to denote interpretable representation, and set a limit K on the number of words.</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1" lang="en-US" altLang="zh-CN" i="0" smtClean="0">
                        <a:latin typeface="Cambria Math" panose="02040503050406030204" pitchFamily="18" charset="0"/>
                      </a:rPr>
                      <m:t>Ω</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𝑔</m:t>
                        </m:r>
                      </m:e>
                    </m:d>
                  </m:oMath>
                </a14:m>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is infinity if the number of non-zero values in </a:t>
                </a:r>
                <a:r>
                  <a:rPr lang="en" altLang="zh-CN" sz="1200" b="0" i="0" u="none" strike="noStrike" kern="1200" dirty="0" err="1">
                    <a:solidFill>
                      <a:schemeClr val="tx1"/>
                    </a:solidFill>
                    <a:effectLst/>
                    <a:latin typeface="Microsoft YaHei UI" panose="020B0503020204020204" pitchFamily="34" charset="-122"/>
                    <a:ea typeface="Microsoft YaHei UI" panose="020B0503020204020204" pitchFamily="34" charset="-122"/>
                    <a:cs typeface="+mn-cs"/>
                  </a:rPr>
                  <a:t>w_g</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is greater than K,</a:t>
                </a:r>
                <a:r>
                  <a:rPr lang="en" altLang="zh-CN" sz="1200" b="0" i="0" u="none" strike="noStrike" kern="1200" baseline="0" dirty="0">
                    <a:solidFill>
                      <a:schemeClr val="tx1"/>
                    </a:solidFill>
                    <a:effectLst/>
                    <a:latin typeface="Microsoft YaHei UI" panose="020B0503020204020204" pitchFamily="34" charset="-122"/>
                    <a:ea typeface="Microsoft YaHei UI" panose="020B0503020204020204" pitchFamily="34" charset="-122"/>
                    <a:cs typeface="+mn-cs"/>
                  </a:rPr>
                  <a:t> otherwise </a:t>
                </a:r>
                <a14:m>
                  <m:oMath xmlns:m="http://schemas.openxmlformats.org/officeDocument/2006/math">
                    <m:r>
                      <m:rPr>
                        <m:sty m:val="p"/>
                      </m:rPr>
                      <a:rPr kumimoji="1" lang="en-US" altLang="zh-CN" i="0" smtClean="0">
                        <a:latin typeface="Cambria Math" panose="02040503050406030204" pitchFamily="18" charset="0"/>
                      </a:rPr>
                      <m:t>Ω</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𝑔</m:t>
                        </m:r>
                      </m:e>
                    </m:d>
                  </m:oMath>
                </a14:m>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is 1.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We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use the same </a:t>
                </a:r>
                <a:r>
                  <a:rPr lang="el-GR"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Ω</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(g)</a:t>
                </a:r>
                <a:r>
                  <a:rPr lang="el-GR"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for image classification.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While image explanations use “super-pixels” instead of words, such that the interpretable representation of an image is a binary vector where 1 indicates the original super-pixel and 0 indicates a grayed out super-pixel.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However, this Omega will make it hard at solving the explanation equation. So they firstly use Lasso to select K features and then then learn the weights using least squares.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Other than loss function, we also need the complexity measures.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For text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classification, we use a bag of words to denote interpretable representation, and set a limit K on the number of words.</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i="0">
                    <a:latin typeface="Cambria Math" panose="02040503050406030204" pitchFamily="18" charset="0"/>
                  </a:rPr>
                  <a:t>Ω(𝑔)</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is infinity if the number of non-zero values in </a:t>
                </a:r>
                <a:r>
                  <a:rPr lang="en" altLang="zh-CN" sz="1200" b="0" i="0" u="none" strike="noStrike" kern="1200" dirty="0" err="1">
                    <a:solidFill>
                      <a:schemeClr val="tx1"/>
                    </a:solidFill>
                    <a:effectLst/>
                    <a:latin typeface="Microsoft YaHei UI" panose="020B0503020204020204" pitchFamily="34" charset="-122"/>
                    <a:ea typeface="Microsoft YaHei UI" panose="020B0503020204020204" pitchFamily="34" charset="-122"/>
                    <a:cs typeface="+mn-cs"/>
                  </a:rPr>
                  <a:t>w_g</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is greater than K,</a:t>
                </a:r>
                <a:r>
                  <a:rPr lang="en" altLang="zh-CN" sz="1200" b="0" i="0" u="none" strike="noStrike" kern="1200" baseline="0" dirty="0">
                    <a:solidFill>
                      <a:schemeClr val="tx1"/>
                    </a:solidFill>
                    <a:effectLst/>
                    <a:latin typeface="Microsoft YaHei UI" panose="020B0503020204020204" pitchFamily="34" charset="-122"/>
                    <a:ea typeface="Microsoft YaHei UI" panose="020B0503020204020204" pitchFamily="34" charset="-122"/>
                    <a:cs typeface="+mn-cs"/>
                  </a:rPr>
                  <a:t> otherwise </a:t>
                </a:r>
                <a:r>
                  <a:rPr kumimoji="1" lang="en-US" altLang="zh-CN" i="0">
                    <a:latin typeface="Cambria Math" panose="02040503050406030204" pitchFamily="18" charset="0"/>
                  </a:rPr>
                  <a:t>Ω(𝑔)</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is 1.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We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use the same </a:t>
                </a:r>
                <a:r>
                  <a:rPr lang="el-GR"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Ω</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(g)</a:t>
                </a:r>
                <a:r>
                  <a:rPr lang="el-GR"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for image classification.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While image explanations use “super-pixels” instead of words, such that the interpretable representation of an image is a binary vector where 1 indicates the original super-pixel and 0 indicates a grayed out super-pixel.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mc:Fallback>
      </mc:AlternateContent>
      <p:sp>
        <p:nvSpPr>
          <p:cNvPr id="4" name="灯片编号占位符 3"/>
          <p:cNvSpPr>
            <a:spLocks noGrp="1"/>
          </p:cNvSpPr>
          <p:nvPr>
            <p:ph type="sldNum" sz="quarter" idx="5"/>
          </p:nvPr>
        </p:nvSpPr>
        <p:spPr/>
        <p:txBody>
          <a:bodyPr/>
          <a:lstStyle/>
          <a:p>
            <a:fld id="{79230CFA-805A-4FD3-B3A0-DAAA5993DA17}" type="slidenum">
              <a:rPr lang="en-US" altLang="zh-CN" smtClean="0"/>
              <a:pPr/>
              <a:t>23</a:t>
            </a:fld>
            <a:endParaRPr lang="zh-CN" altLang="en-US" dirty="0"/>
          </a:p>
        </p:txBody>
      </p:sp>
    </p:spTree>
    <p:extLst>
      <p:ext uri="{BB962C8B-B14F-4D97-AF65-F5344CB8AC3E}">
        <p14:creationId xmlns:p14="http://schemas.microsoft.com/office/powerpoint/2010/main" val="2337381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Other than loss function, we also need the complexity measures.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For text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classification, we use a bag of words to denote interpretable representation, and set a limit K on the number of words.</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i="0">
                    <a:latin typeface="Cambria Math" panose="02040503050406030204" pitchFamily="18" charset="0"/>
                  </a:rPr>
                  <a:t>Ω(𝑔)</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is infinity if the number of non-zero values in </a:t>
                </a:r>
                <a:r>
                  <a:rPr lang="en" altLang="zh-CN" sz="1200" b="0" i="0" u="none" strike="noStrike" kern="1200" dirty="0" err="1">
                    <a:solidFill>
                      <a:schemeClr val="tx1"/>
                    </a:solidFill>
                    <a:effectLst/>
                    <a:latin typeface="Microsoft YaHei UI" panose="020B0503020204020204" pitchFamily="34" charset="-122"/>
                    <a:ea typeface="Microsoft YaHei UI" panose="020B0503020204020204" pitchFamily="34" charset="-122"/>
                    <a:cs typeface="+mn-cs"/>
                  </a:rPr>
                  <a:t>w_g</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is greater than K,</a:t>
                </a:r>
                <a:r>
                  <a:rPr lang="en" altLang="zh-CN" sz="1200" b="0" i="0" u="none" strike="noStrike" kern="1200" baseline="0" dirty="0">
                    <a:solidFill>
                      <a:schemeClr val="tx1"/>
                    </a:solidFill>
                    <a:effectLst/>
                    <a:latin typeface="Microsoft YaHei UI" panose="020B0503020204020204" pitchFamily="34" charset="-122"/>
                    <a:ea typeface="Microsoft YaHei UI" panose="020B0503020204020204" pitchFamily="34" charset="-122"/>
                    <a:cs typeface="+mn-cs"/>
                  </a:rPr>
                  <a:t> otherwise </a:t>
                </a:r>
                <a:r>
                  <a:rPr kumimoji="1" lang="en-US" altLang="zh-CN" i="0">
                    <a:latin typeface="Cambria Math" panose="02040503050406030204" pitchFamily="18" charset="0"/>
                  </a:rPr>
                  <a:t>Ω(𝑔)</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is 1.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We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use the same </a:t>
                </a:r>
                <a:r>
                  <a:rPr lang="el-GR"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Ω</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(g)</a:t>
                </a:r>
                <a:r>
                  <a:rPr lang="el-GR"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for image classification.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While image explanations use “super-pixels” instead of words, such that the interpretable representation of an image is a binary vector where 1 indicates the original super-pixel and 0 indicates a grayed out super-pixel.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mc:Fallback>
      </mc:AlternateContent>
      <p:sp>
        <p:nvSpPr>
          <p:cNvPr id="4" name="灯片编号占位符 3"/>
          <p:cNvSpPr>
            <a:spLocks noGrp="1"/>
          </p:cNvSpPr>
          <p:nvPr>
            <p:ph type="sldNum" sz="quarter" idx="5"/>
          </p:nvPr>
        </p:nvSpPr>
        <p:spPr/>
        <p:txBody>
          <a:bodyPr/>
          <a:lstStyle/>
          <a:p>
            <a:fld id="{79230CFA-805A-4FD3-B3A0-DAAA5993DA17}" type="slidenum">
              <a:rPr lang="en-US" altLang="zh-CN" smtClean="0"/>
              <a:pPr/>
              <a:t>24</a:t>
            </a:fld>
            <a:endParaRPr lang="zh-CN" altLang="en-US" dirty="0"/>
          </a:p>
        </p:txBody>
      </p:sp>
    </p:spTree>
    <p:extLst>
      <p:ext uri="{BB962C8B-B14F-4D97-AF65-F5344CB8AC3E}">
        <p14:creationId xmlns:p14="http://schemas.microsoft.com/office/powerpoint/2010/main" val="1929271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Speed.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Its complexity depends on time to compute f(x) and on the number of samples N.</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In practice, explaining random forests with 1000 trees on a laptop with N = 5000 takes under 3 seconds without any optimizations such as using </a:t>
            </a:r>
            <a:r>
              <a:rPr lang="en" altLang="zh-CN" sz="1200" kern="1200" dirty="0" err="1">
                <a:solidFill>
                  <a:schemeClr val="tx1"/>
                </a:solidFill>
                <a:effectLst/>
                <a:latin typeface="Microsoft YaHei UI" panose="020B0503020204020204" pitchFamily="34" charset="-122"/>
                <a:ea typeface="Microsoft YaHei UI" panose="020B0503020204020204" pitchFamily="34" charset="-122"/>
                <a:cs typeface="+mn-cs"/>
              </a:rPr>
              <a:t>gpus</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or parallelization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Explaining each prediction of the deep neural network for image classification takes around 10 minutes.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25</a:t>
            </a:fld>
            <a:endParaRPr lang="zh-CN" altLang="en-US" dirty="0"/>
          </a:p>
        </p:txBody>
      </p:sp>
    </p:spTree>
    <p:extLst>
      <p:ext uri="{BB962C8B-B14F-4D97-AF65-F5344CB8AC3E}">
        <p14:creationId xmlns:p14="http://schemas.microsoft.com/office/powerpoint/2010/main" val="456991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Of cause the model has some limitations.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The first thing is that </a:t>
            </a:r>
            <a:r>
              <a:rPr lang="en" altLang="zh-CN" sz="1200" b="0" i="0" u="none" strike="noStrike" kern="1200" dirty="0">
                <a:solidFill>
                  <a:schemeClr val="tx1"/>
                </a:solidFill>
                <a:effectLst/>
                <a:latin typeface="Andale Mono" panose="020B0509000000000004" pitchFamily="49" charset="0"/>
                <a:ea typeface="Microsoft YaHei UI" panose="020B0503020204020204" pitchFamily="34" charset="-122"/>
                <a:cs typeface="+mn-cs"/>
              </a:rPr>
              <a:t>c</a:t>
            </a:r>
            <a:r>
              <a:rPr lang="en" altLang="zh-CN" dirty="0">
                <a:latin typeface="Andale Mono" panose="020B0509000000000004" pitchFamily="49" charset="0"/>
              </a:rPr>
              <a:t>ertain interpretable representations will not be powerful enough to explain certain behaviors.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latin typeface="Andale Mono" panose="020B0509000000000004" pitchFamily="49" charset="0"/>
              </a:rPr>
              <a:t>For example, a model that predicts sepia-toned images to be </a:t>
            </a:r>
            <a:r>
              <a:rPr lang="en" altLang="zh-CN" b="1" dirty="0">
                <a:latin typeface="Andale Mono" panose="020B0509000000000004" pitchFamily="49" charset="0"/>
              </a:rPr>
              <a:t>retro</a:t>
            </a:r>
            <a:r>
              <a:rPr lang="en" altLang="zh-CN" dirty="0">
                <a:latin typeface="Andale Mono" panose="020B0509000000000004" pitchFamily="49" charset="0"/>
              </a:rPr>
              <a:t> cannot be explained by presence or absence of super pixels.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latin typeface="Andale Mono" panose="020B0509000000000004" pitchFamily="49" charset="0"/>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26</a:t>
            </a:fld>
            <a:endParaRPr lang="zh-CN" altLang="en-US" dirty="0"/>
          </a:p>
        </p:txBody>
      </p:sp>
    </p:spTree>
    <p:extLst>
      <p:ext uri="{BB962C8B-B14F-4D97-AF65-F5344CB8AC3E}">
        <p14:creationId xmlns:p14="http://schemas.microsoft.com/office/powerpoint/2010/main" val="1948504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latin typeface="Andale Mono" panose="020B0509000000000004" pitchFamily="49" charset="0"/>
              </a:rPr>
              <a:t>The explanation won’t be faithful if the underlying model is highly non-linear even in the locality of the prediction.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27</a:t>
            </a:fld>
            <a:endParaRPr lang="zh-CN" altLang="en-US" dirty="0"/>
          </a:p>
        </p:txBody>
      </p:sp>
    </p:spTree>
    <p:extLst>
      <p:ext uri="{BB962C8B-B14F-4D97-AF65-F5344CB8AC3E}">
        <p14:creationId xmlns:p14="http://schemas.microsoft.com/office/powerpoint/2010/main" val="4117067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This paper explained the prediction of Google’s pre-trained Inception neural network on this image, an arbitrary image.</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(b), (c), (d) show the super-pixel explanations for the top 3 predicted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 rest of the image has been grayed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For each classes, the information obtained by the neural network is natural for humans</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Figure b explained why acoustic guitar was predicted to be electric: due to the fretboard.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This kind of explanation enhances trust in the classifier (even if the top predicted class is wrong), as it shows that it is not acting in an unreasonable manner.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latin typeface="Andale Mono" panose="020B0509000000000004" pitchFamily="49" charset="0"/>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28</a:t>
            </a:fld>
            <a:endParaRPr lang="zh-CN" altLang="en-US" dirty="0"/>
          </a:p>
        </p:txBody>
      </p:sp>
    </p:spTree>
    <p:extLst>
      <p:ext uri="{BB962C8B-B14F-4D97-AF65-F5344CB8AC3E}">
        <p14:creationId xmlns:p14="http://schemas.microsoft.com/office/powerpoint/2010/main" val="171118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latin typeface="Andale Mono" panose="020B0509000000000004" pitchFamily="49" charset="0"/>
              </a:rPr>
              <a:t>To give another example, two of our classmates and I are eating in a restaurant. </a:t>
            </a: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29</a:t>
            </a:fld>
            <a:endParaRPr lang="zh-CN" altLang="en-US" dirty="0"/>
          </a:p>
        </p:txBody>
      </p:sp>
    </p:spTree>
    <p:extLst>
      <p:ext uri="{BB962C8B-B14F-4D97-AF65-F5344CB8AC3E}">
        <p14:creationId xmlns:p14="http://schemas.microsoft.com/office/powerpoint/2010/main" val="286381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Take a doctor for an example, you can not trust a diagnosis just because a computer said so. </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3</a:t>
            </a:fld>
            <a:endParaRPr lang="zh-CN" altLang="en-US" dirty="0"/>
          </a:p>
        </p:txBody>
      </p:sp>
    </p:spTree>
    <p:extLst>
      <p:ext uri="{BB962C8B-B14F-4D97-AF65-F5344CB8AC3E}">
        <p14:creationId xmlns:p14="http://schemas.microsoft.com/office/powerpoint/2010/main" val="1793677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As I have mentioned, they try to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give a global understanding of the model by explaining a set of individual instances.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Some other methods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assist users in selecting instances themselves, and then examining the raw data and predictions.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This paper thought that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looking at raw data is not enough to understand predictions; so the pick step should take into account the explanations that accompany each prediction.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This objective for the model should be picking a diverse, representative, non-redundant set of explanations to show the user.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These explanations should represent how the model behaves globally.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30</a:t>
            </a:fld>
            <a:endParaRPr lang="zh-CN" altLang="en-US" dirty="0"/>
          </a:p>
        </p:txBody>
      </p:sp>
    </p:spTree>
    <p:extLst>
      <p:ext uri="{BB962C8B-B14F-4D97-AF65-F5344CB8AC3E}">
        <p14:creationId xmlns:p14="http://schemas.microsoft.com/office/powerpoint/2010/main" val="1556191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We </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use the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budget B to measure the patience that humans have. B denotes the number of explanations they are willing to look at in order to understand a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Given a set of instances X, we define the </a:t>
            </a:r>
            <a:r>
              <a:rPr lang="e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pick step</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as the task of selecting B instances for the user to inspect.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We construct an explanation matrix w, which is n times d-prim,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where n is the number of instances and d-prime is the number of interpretable components for each instances.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W is to represents the </a:t>
            </a:r>
            <a:r>
              <a:rPr lang="en" altLang="zh-CN" b="1" dirty="0"/>
              <a:t>local</a:t>
            </a:r>
            <a:r>
              <a:rPr lang="en" altLang="zh-CN" dirty="0"/>
              <a:t> importance of the interpretable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Here is an example of w.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Rows represent instances (i.e. documents) and columns represent features (i.e. words).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31</a:t>
            </a:fld>
            <a:endParaRPr lang="zh-CN" altLang="en-US" dirty="0"/>
          </a:p>
        </p:txBody>
      </p:sp>
    </p:spTree>
    <p:extLst>
      <p:ext uri="{BB962C8B-B14F-4D97-AF65-F5344CB8AC3E}">
        <p14:creationId xmlns:p14="http://schemas.microsoft.com/office/powerpoint/2010/main" val="2564669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I</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_</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j is used to denote the global importance of the component-j (feature-j)</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In this example, I_2 is the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importance of feature f2, which is described in the blue dotted box.</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And since feature 2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is used to explain more instances than the others, I_2 should be higher than other I</a:t>
                </a:r>
                <a14:m>
                  <m:oMath xmlns:m="http://schemas.openxmlformats.org/officeDocument/2006/math">
                    <m:r>
                      <a:rPr kumimoji="1" lang="en-US" altLang="zh-CN" i="1" smtClean="0">
                        <a:solidFill>
                          <a:schemeClr val="tx1">
                            <a:lumMod val="60000"/>
                            <a:lumOff val="40000"/>
                          </a:schemeClr>
                        </a:solidFill>
                        <a:latin typeface="Cambria Math" panose="02040503050406030204" pitchFamily="18" charset="0"/>
                        <a:ea typeface="Cambria Math" panose="02040503050406030204" pitchFamily="18" charset="0"/>
                      </a:rPr>
                      <m:t>′</m:t>
                    </m:r>
                  </m:oMath>
                </a14:m>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 This example is for text. For images,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I must measure something that is comparable across the super-pixels in different images, such as color histograms or other features of super-pixels; they leave further exploration of these ideas for future work.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I</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_</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j is used to denote the global importance of the component-j (feature-j)</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In this example, I_2 is the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importance of feature f2, which is described in the blue dotted box.</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And since feature 2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is used to explain more instances than the others, I_2 should be higher than other I</a:t>
                </a:r>
                <a:r>
                  <a:rPr kumimoji="1" lang="en-US" altLang="zh-CN" i="0">
                    <a:solidFill>
                      <a:schemeClr val="tx1">
                        <a:lumMod val="60000"/>
                        <a:lumOff val="40000"/>
                      </a:schemeClr>
                    </a:solidFill>
                    <a:latin typeface="Cambria Math" panose="02040503050406030204" pitchFamily="18" charset="0"/>
                    <a:ea typeface="Cambria Math" panose="02040503050406030204" pitchFamily="18" charset="0"/>
                  </a:rPr>
                  <a:t>′</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 This example is for text. For images,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I must measure something that is comparable across the super-pixels in different images, such as color histograms or other features of super-pixels; they leave further exploration of these ideas for future work.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mc:Fallback>
      </mc:AlternateContent>
      <p:sp>
        <p:nvSpPr>
          <p:cNvPr id="4" name="灯片编号占位符 3"/>
          <p:cNvSpPr>
            <a:spLocks noGrp="1"/>
          </p:cNvSpPr>
          <p:nvPr>
            <p:ph type="sldNum" sz="quarter" idx="5"/>
          </p:nvPr>
        </p:nvSpPr>
        <p:spPr/>
        <p:txBody>
          <a:bodyPr/>
          <a:lstStyle/>
          <a:p>
            <a:fld id="{79230CFA-805A-4FD3-B3A0-DAAA5993DA17}" type="slidenum">
              <a:rPr lang="en-US" altLang="zh-CN" smtClean="0"/>
              <a:pPr/>
              <a:t>32</a:t>
            </a:fld>
            <a:endParaRPr lang="zh-CN" altLang="en-US" dirty="0"/>
          </a:p>
        </p:txBody>
      </p:sp>
    </p:spTree>
    <p:extLst>
      <p:ext uri="{BB962C8B-B14F-4D97-AF65-F5344CB8AC3E}">
        <p14:creationId xmlns:p14="http://schemas.microsoft.com/office/powerpoint/2010/main" val="1319564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We can see the sub-modular pick algorithm.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Here it comes another question: how can we select the set of instances, following our objective, i.e. representative and non-redundant.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We define another measurement - coverage </a:t>
            </a:r>
            <a:r>
              <a:rPr lang="en" altLang="zh-CN" b="1" dirty="0"/>
              <a:t>c</a:t>
            </a:r>
            <a:r>
              <a:rPr lang="en" altLang="zh-CN" dirty="0"/>
              <a:t>. It traverse all the d-prime features to see whether there is an instance whose weight </a:t>
            </a:r>
            <a:r>
              <a:rPr lang="en-US" altLang="zh-CN" dirty="0"/>
              <a:t>of the feature </a:t>
            </a:r>
            <a:r>
              <a:rPr lang="en" altLang="zh-CN" dirty="0"/>
              <a:t>is not </a:t>
            </a:r>
            <a:r>
              <a:rPr lang="en" altLang="zh-CN" sz="1200" kern="1200" dirty="0">
                <a:solidFill>
                  <a:schemeClr val="tx1"/>
                </a:solidFill>
                <a:latin typeface="Microsoft YaHei UI" panose="020B0503020204020204" pitchFamily="34" charset="-122"/>
                <a:ea typeface="Microsoft YaHei UI" panose="020B0503020204020204" pitchFamily="34" charset="-122"/>
                <a:cs typeface="+mn-cs"/>
              </a:rPr>
              <a:t>zero.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latin typeface="Microsoft YaHei UI" panose="020B0503020204020204" pitchFamily="34" charset="-122"/>
                <a:ea typeface="Microsoft YaHei UI" panose="020B0503020204020204" pitchFamily="34" charset="-122"/>
                <a:cs typeface="+mn-cs"/>
              </a:rPr>
              <a:t>Essentially, we hope our instances cover as more features as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They use greedy strategy to find the instances. </a:t>
            </a: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33</a:t>
            </a:fld>
            <a:endParaRPr lang="zh-CN" altLang="en-US" dirty="0"/>
          </a:p>
        </p:txBody>
      </p:sp>
    </p:spTree>
    <p:extLst>
      <p:ext uri="{BB962C8B-B14F-4D97-AF65-F5344CB8AC3E}">
        <p14:creationId xmlns:p14="http://schemas.microsoft.com/office/powerpoint/2010/main" val="638846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0" dirty="0"/>
              <a:t>Although the model is very complex and the input space dimension is very high, the locality of the high-dimensional space is flat. </a:t>
            </a:r>
          </a:p>
          <a:p>
            <a:r>
              <a:rPr kumimoji="1" lang="en-US" altLang="zh-CN" b="0" dirty="0"/>
              <a:t>The local flatness guarantees a good training of LIME. </a:t>
            </a:r>
          </a:p>
          <a:p>
            <a:r>
              <a:rPr kumimoji="1" lang="en-US" altLang="zh-CN" b="0" dirty="0"/>
              <a:t>The linear model is a white box model, and the contribution of input x to the output f is entirely determined by the coefficient w. </a:t>
            </a:r>
          </a:p>
          <a:p>
            <a:r>
              <a:rPr kumimoji="1" lang="en-US" altLang="zh-CN" b="0" dirty="0"/>
              <a:t>A linear model can be used to approximate the behavior of the black box model near a particular input x_0. </a:t>
            </a:r>
          </a:p>
          <a:p>
            <a:r>
              <a:rPr kumimoji="1" lang="en-US" altLang="zh-CN" b="0" dirty="0"/>
              <a:t>This is the idea of LIME.</a:t>
            </a: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34</a:t>
            </a:fld>
            <a:endParaRPr lang="zh-CN" altLang="en-US" dirty="0"/>
          </a:p>
        </p:txBody>
      </p:sp>
    </p:spTree>
    <p:extLst>
      <p:ext uri="{BB962C8B-B14F-4D97-AF65-F5344CB8AC3E}">
        <p14:creationId xmlns:p14="http://schemas.microsoft.com/office/powerpoint/2010/main" val="1918807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Our topic today is the Entity Resolution Explanation. Let</a:t>
            </a:r>
            <a:r>
              <a:rPr lang="en-US" altLang="zh-CN" dirty="0"/>
              <a:t>’</a:t>
            </a:r>
            <a:r>
              <a:rPr lang="en" altLang="zh-CN" dirty="0"/>
              <a:t>s take a look at the specific application of the explainer</a:t>
            </a:r>
            <a:r>
              <a:rPr lang="zh-CN" altLang="en-US" dirty="0"/>
              <a:t> </a:t>
            </a:r>
            <a:r>
              <a:rPr lang="en" altLang="zh-CN" dirty="0"/>
              <a:t>in Entity Resolution.</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This paper tried to use LIME to understand the matching predictions of deep learning ER solutions.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They proposed a methods, Mojito, to produce i</a:t>
            </a:r>
            <a:r>
              <a:rPr kumimoji="1" lang="en" altLang="zh-CN" dirty="0">
                <a:latin typeface="Andale Mono" panose="020B0509000000000004" pitchFamily="49" charset="0"/>
              </a:rPr>
              <a:t>nterpretable explanations of DL models applied to ER. </a:t>
            </a: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35</a:t>
            </a:fld>
            <a:endParaRPr lang="zh-CN" altLang="en-US" dirty="0"/>
          </a:p>
        </p:txBody>
      </p:sp>
    </p:spTree>
    <p:extLst>
      <p:ext uri="{BB962C8B-B14F-4D97-AF65-F5344CB8AC3E}">
        <p14:creationId xmlns:p14="http://schemas.microsoft.com/office/powerpoint/2010/main" val="2533305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Andale Mono" panose="020B0509000000000004" pitchFamily="49" charset="0"/>
              </a:rPr>
              <a:t>L is </a:t>
            </a:r>
            <a:r>
              <a:rPr kumimoji="1" lang="en-US" altLang="zh-CN" dirty="0">
                <a:latin typeface="Andale Mono" panose="020B0509000000000004" pitchFamily="49" charset="0"/>
              </a:rPr>
              <a:t>a</a:t>
            </a:r>
            <a:r>
              <a:rPr kumimoji="1" lang="en" altLang="zh-CN" dirty="0">
                <a:latin typeface="Andale Mono" panose="020B0509000000000004" pitchFamily="49" charset="0"/>
              </a:rPr>
              <a:t> </a:t>
            </a:r>
            <a:r>
              <a:rPr kumimoji="1" lang="en-US" altLang="zh-CN" dirty="0">
                <a:latin typeface="Andale Mono" panose="020B0509000000000004" pitchFamily="49" charset="0"/>
              </a:rPr>
              <a:t>label to </a:t>
            </a:r>
            <a:r>
              <a:rPr kumimoji="1" lang="en" altLang="zh-CN" dirty="0">
                <a:latin typeface="Andale Mono" panose="020B0509000000000004" pitchFamily="49" charset="0"/>
              </a:rPr>
              <a:t>indicate whether the pair of tuples matches or not. </a:t>
            </a: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36</a:t>
            </a:fld>
            <a:endParaRPr lang="zh-CN" altLang="en-US" dirty="0"/>
          </a:p>
        </p:txBody>
      </p:sp>
    </p:spTree>
    <p:extLst>
      <p:ext uri="{BB962C8B-B14F-4D97-AF65-F5344CB8AC3E}">
        <p14:creationId xmlns:p14="http://schemas.microsoft.com/office/powerpoint/2010/main" val="3688245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To explain an ER prediction, we need the information about the relationship between components of the record (e.g., attribute values, or words in text) and the model’s predictions. </a:t>
            </a:r>
            <a:endParaRPr lang="en" altLang="zh-CN"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37</a:t>
            </a:fld>
            <a:endParaRPr lang="zh-CN" altLang="en-US" dirty="0"/>
          </a:p>
        </p:txBody>
      </p:sp>
    </p:spTree>
    <p:extLst>
      <p:ext uri="{BB962C8B-B14F-4D97-AF65-F5344CB8AC3E}">
        <p14:creationId xmlns:p14="http://schemas.microsoft.com/office/powerpoint/2010/main" val="2279560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Andale Mono" panose="020B0509000000000004" pitchFamily="49" charset="0"/>
              </a:rPr>
              <a:t>Mojito first build a representative text sequence, T-u-v.</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dirty="0">
              <a:latin typeface="Andale Mono" panose="020B0509000000000004" pitchFamily="49" charset="0"/>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38</a:t>
            </a:fld>
            <a:endParaRPr lang="zh-CN" altLang="en-US" dirty="0"/>
          </a:p>
        </p:txBody>
      </p:sp>
    </p:spTree>
    <p:extLst>
      <p:ext uri="{BB962C8B-B14F-4D97-AF65-F5344CB8AC3E}">
        <p14:creationId xmlns:p14="http://schemas.microsoft.com/office/powerpoint/2010/main" val="1422667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dirty="0">
              <a:latin typeface="Andale Mono" panose="020B0509000000000004" pitchFamily="49" charset="0"/>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39</a:t>
            </a:fld>
            <a:endParaRPr lang="zh-CN" altLang="en-US" dirty="0"/>
          </a:p>
        </p:txBody>
      </p:sp>
    </p:spTree>
    <p:extLst>
      <p:ext uri="{BB962C8B-B14F-4D97-AF65-F5344CB8AC3E}">
        <p14:creationId xmlns:p14="http://schemas.microsoft.com/office/powerpoint/2010/main" val="351833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You also need to know if you can trust a model before putting its predictions.</a:t>
            </a:r>
          </a:p>
          <a:p>
            <a:r>
              <a:rPr kumimoji="1" lang="en-US" altLang="zh-CN" dirty="0"/>
              <a:t>Let’s say we have a machine learning system that can detect wolfs. We can look at accuracy at some of the detections. They may look good. But is that enough for us to trust a machine learning system? </a:t>
            </a:r>
            <a:endParaRPr kumimoji="1" lang="zh-CN" altLang="en-US"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4</a:t>
            </a:fld>
            <a:endParaRPr lang="zh-CN" altLang="en-US" dirty="0"/>
          </a:p>
        </p:txBody>
      </p:sp>
    </p:spTree>
    <p:extLst>
      <p:ext uri="{BB962C8B-B14F-4D97-AF65-F5344CB8AC3E}">
        <p14:creationId xmlns:p14="http://schemas.microsoft.com/office/powerpoint/2010/main" val="3403443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Andale Mono" panose="020B0509000000000004" pitchFamily="49" charset="0"/>
              </a:rPr>
              <a:t>Essentially, we compute the weights of each attribute and then we can find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 relevance of each attribute in the classification process</a:t>
            </a:r>
            <a:r>
              <a:rPr kumimoji="1" lang="en" altLang="zh-CN" dirty="0">
                <a:latin typeface="Andale Mono" panose="020B05090000000000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To give an example mentioned in this paper, they surprisingly found that the beer name attribute has </a:t>
            </a:r>
            <a:r>
              <a:rPr lang="e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little</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relevance for the match class.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dirty="0">
              <a:latin typeface="Andale Mono" panose="020B0509000000000004" pitchFamily="49" charset="0"/>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40</a:t>
            </a:fld>
            <a:endParaRPr lang="zh-CN" altLang="en-US" dirty="0"/>
          </a:p>
        </p:txBody>
      </p:sp>
    </p:spTree>
    <p:extLst>
      <p:ext uri="{BB962C8B-B14F-4D97-AF65-F5344CB8AC3E}">
        <p14:creationId xmlns:p14="http://schemas.microsoft.com/office/powerpoint/2010/main" val="1374990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Andale Mono" panose="020B0509000000000004" pitchFamily="49" charset="0"/>
              </a:rPr>
              <a:t>They use three datasets to show the advantages and limitations of their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For iTunes-amazon dataset, the two methods both heavily rely on the time attribute, for both the match and noMatch class.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Andale Mono" panose="020B0509000000000004" pitchFamily="49" charset="0"/>
              </a:rPr>
              <a:t>Some</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attributes that seem more important for humans, such as name of songs, albums and authors, seem to have little or no relevance.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Andale Mono" panose="020B0509000000000004" pitchFamily="49" charset="0"/>
              </a:rPr>
              <a:t>To some extent, we could just change the </a:t>
            </a:r>
            <a:r>
              <a:rPr lang="e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time</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on two songs to flip their prediction, which is </a:t>
            </a:r>
            <a:r>
              <a:rPr lang="e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sensitive</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to the test data.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dirty="0">
              <a:latin typeface="Andale Mono" panose="020B0509000000000004" pitchFamily="49" charset="0"/>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41</a:t>
            </a:fld>
            <a:endParaRPr lang="zh-CN" altLang="en-US" dirty="0"/>
          </a:p>
        </p:txBody>
      </p:sp>
    </p:spTree>
    <p:extLst>
      <p:ext uri="{BB962C8B-B14F-4D97-AF65-F5344CB8AC3E}">
        <p14:creationId xmlns:p14="http://schemas.microsoft.com/office/powerpoint/2010/main" val="593734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Andale Mono" panose="020B0509000000000004" pitchFamily="49" charset="0"/>
              </a:rPr>
              <a:t>For beers dataset, we can see that the top three word tokens for beer name attribute are Ale, Red and Imperial.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Most noMatch pairs in the training set are about imperial red ales.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So we could change its prediction by simply appending the sequence “Imperial Red Ale” to any of the two beer names.</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Maybe as the beers training set is small, the complex model is more sensitive to bias.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Here we might answer the question left by the last 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dirty="0">
              <a:latin typeface="Andale Mono" panose="020B0509000000000004" pitchFamily="49" charset="0"/>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42</a:t>
            </a:fld>
            <a:endParaRPr lang="zh-CN" altLang="en-US" dirty="0"/>
          </a:p>
        </p:txBody>
      </p:sp>
    </p:spTree>
    <p:extLst>
      <p:ext uri="{BB962C8B-B14F-4D97-AF65-F5344CB8AC3E}">
        <p14:creationId xmlns:p14="http://schemas.microsoft.com/office/powerpoint/2010/main" val="4058176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can see that these deep learning algorithms are also sensitive to both training data and test data. </a:t>
            </a:r>
          </a:p>
          <a:p>
            <a:r>
              <a:rPr kumimoji="1" lang="en-US" altLang="zh-CN" dirty="0"/>
              <a:t>Back to a basic question, why don't we trust models, especially neural networks? </a:t>
            </a:r>
          </a:p>
          <a:p>
            <a:r>
              <a:rPr kumimoji="1" lang="en-US" altLang="zh-CN" dirty="0"/>
              <a:t>It is hard to explain. </a:t>
            </a:r>
          </a:p>
          <a:p>
            <a:r>
              <a:rPr kumimoji="1" lang="en-US" altLang="zh-CN" dirty="0"/>
              <a:t>Also sensitivity is a very important factor.</a:t>
            </a:r>
          </a:p>
          <a:p>
            <a:r>
              <a:rPr kumimoji="1" lang="en-US" altLang="zh-CN" dirty="0"/>
              <a:t>Next I will introduce the research on the robustness of classifiers and explainers.</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79230CFA-805A-4FD3-B3A0-DAAA5993DA17}" type="slidenum">
              <a:rPr lang="en-US" altLang="zh-CN" smtClean="0">
                <a:latin typeface="Microsoft YaHei UI" panose="020B0503020204020204" pitchFamily="34" charset="-122"/>
                <a:ea typeface="Microsoft YaHei UI" panose="020B0503020204020204" pitchFamily="34" charset="-122"/>
              </a:rPr>
              <a:t>43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20193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mn-ea"/>
                <a:ea typeface="+mn-ea"/>
              </a:rPr>
              <a:t>For now, we consider an extreme situation that will help us think about the </a:t>
            </a:r>
            <a:r>
              <a:rPr kumimoji="1" lang="en" altLang="zh-CN" b="1" dirty="0">
                <a:latin typeface="+mn-ea"/>
                <a:ea typeface="+mn-ea"/>
              </a:rPr>
              <a:t>Robustness</a:t>
            </a:r>
            <a:r>
              <a:rPr kumimoji="1" lang="en" altLang="zh-CN" dirty="0">
                <a:latin typeface="+mn-ea"/>
                <a:ea typeface="+mn-ea"/>
              </a:rPr>
              <a:t> of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mn-ea"/>
                <a:ea typeface="+mn-ea"/>
              </a:rPr>
              <a:t>It’s </a:t>
            </a:r>
            <a:r>
              <a:rPr kumimoji="1" lang="en" altLang="zh-CN" b="0" dirty="0">
                <a:latin typeface="Andale Mono" panose="020B0509000000000004" pitchFamily="49" charset="0"/>
              </a:rPr>
              <a:t>Adversarial Perturbation</a:t>
            </a:r>
            <a:r>
              <a:rPr kumimoji="1" lang="en" altLang="zh-CN" b="0" dirty="0">
                <a:latin typeface="+mn-ea"/>
                <a:ea typeface="+mn-ea"/>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latin typeface="+mn-ea"/>
                <a:ea typeface="+mn-ea"/>
              </a:rPr>
              <a:t>This paper thought that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very small and often imperceptible perturbations of the data samples are sufficient to fool state-of-the-art classifiers and result in incorrect classification.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b="0" dirty="0">
              <a:latin typeface="Andale Mono" panose="020B0509000000000004" pitchFamily="49" charset="0"/>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44</a:t>
            </a:fld>
            <a:endParaRPr lang="zh-CN" altLang="en-US" dirty="0"/>
          </a:p>
        </p:txBody>
      </p:sp>
    </p:spTree>
    <p:extLst>
      <p:ext uri="{BB962C8B-B14F-4D97-AF65-F5344CB8AC3E}">
        <p14:creationId xmlns:p14="http://schemas.microsoft.com/office/powerpoint/2010/main" val="17224765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mn-ea"/>
                <a:ea typeface="+mn-ea"/>
              </a:rPr>
              <a:t>Here is an example,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 original image x that is classified as </a:t>
            </a:r>
            <a:r>
              <a:rPr kumimoji="1" lang="en" altLang="zh-CN" sz="1200" b="0" kern="1200" dirty="0">
                <a:solidFill>
                  <a:schemeClr val="tx1"/>
                </a:solidFill>
                <a:effectLst/>
                <a:latin typeface="Andale Mono" panose="020B0509000000000004" pitchFamily="49" charset="0"/>
                <a:ea typeface="Microsoft YaHei UI" panose="020B0503020204020204" pitchFamily="34" charset="-122"/>
                <a:cs typeface="+mn-cs"/>
              </a:rPr>
              <a:t>whale. Modified by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corresponding perturbation r, the image x + r is classified as turtle.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45</a:t>
            </a:fld>
            <a:endParaRPr lang="zh-CN" altLang="en-US" dirty="0"/>
          </a:p>
        </p:txBody>
      </p:sp>
    </p:spTree>
    <p:extLst>
      <p:ext uri="{BB962C8B-B14F-4D97-AF65-F5344CB8AC3E}">
        <p14:creationId xmlns:p14="http://schemas.microsoft.com/office/powerpoint/2010/main" val="3483551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Inspired by r, we define the robustness of a classifier </a:t>
                </a:r>
                <a14:m>
                  <m:oMath xmlns:m="http://schemas.openxmlformats.org/officeDocument/2006/math">
                    <m:acc>
                      <m:accPr>
                        <m:chr m:val="̂"/>
                        <m:ctrlPr>
                          <a:rPr kumimoji="1" lang="en-US" altLang="zh-CN" i="1" smtClean="0">
                            <a:latin typeface="Cambria Math" panose="02040503050406030204" pitchFamily="18" charset="0"/>
                          </a:rPr>
                        </m:ctrlPr>
                      </m:accPr>
                      <m:e>
                        <m:r>
                          <a:rPr kumimoji="1" lang="en-US" altLang="zh-CN" b="0" i="1">
                            <a:latin typeface="Cambria Math" panose="02040503050406030204" pitchFamily="18" charset="0"/>
                          </a:rPr>
                          <m:t>𝑘</m:t>
                        </m:r>
                      </m:e>
                    </m:acc>
                  </m:oMath>
                </a14:m>
                <a:r>
                  <a:rPr lang="en" altLang="zh-CN" dirty="0"/>
                  <a:t> as </a:t>
                </a:r>
                <a14:m>
                  <m:oMath xmlns:m="http://schemas.openxmlformats.org/officeDocument/2006/math">
                    <m:r>
                      <m:rPr>
                        <m:sty m:val="p"/>
                      </m:rPr>
                      <a:rPr kumimoji="1" lang="en-US" altLang="zh-CN" b="0" i="0" smtClean="0">
                        <a:latin typeface="Cambria Math" panose="02040503050406030204" pitchFamily="18" charset="0"/>
                      </a:rPr>
                      <m:t>Δ</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𝑘</m:t>
                            </m:r>
                          </m:e>
                        </m:acc>
                      </m:e>
                    </m:d>
                  </m:oMath>
                </a14:m>
                <a:r>
                  <a:rPr lang="en" altLang="zh-CN" dirty="0"/>
                  <a:t>. </a:t>
                </a:r>
                <a14:m>
                  <m:oMath xmlns:m="http://schemas.openxmlformats.org/officeDocument/2006/math">
                    <m:r>
                      <m:rPr>
                        <m:sty m:val="p"/>
                      </m:rPr>
                      <a:rPr kumimoji="1" lang="en-US" altLang="zh-CN" b="0" i="0" smtClean="0">
                        <a:latin typeface="Cambria Math" panose="02040503050406030204" pitchFamily="18" charset="0"/>
                      </a:rPr>
                      <m:t>Δ</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𝑘</m:t>
                            </m:r>
                          </m:e>
                        </m:acc>
                      </m:e>
                    </m:d>
                  </m:oMath>
                </a14:m>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is the robustness of k at point x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ea typeface="Cambria Math" panose="02040503050406030204" pitchFamily="18" charset="0"/>
                  </a:rPr>
                  <a:t>And the robustness of classifier </a:t>
                </a:r>
                <a14:m>
                  <m:oMath xmlns:m="http://schemas.openxmlformats.org/officeDocument/2006/math">
                    <m:acc>
                      <m:accPr>
                        <m:chr m:val="̂"/>
                        <m:ctrlPr>
                          <a:rPr kumimoji="1" lang="en-US" altLang="zh-CN" i="1" smtClean="0">
                            <a:latin typeface="Cambria Math" panose="02040503050406030204" pitchFamily="18" charset="0"/>
                          </a:rPr>
                        </m:ctrlPr>
                      </m:accPr>
                      <m:e>
                        <m:r>
                          <a:rPr kumimoji="1" lang="en-US" altLang="zh-CN" b="0" i="1">
                            <a:latin typeface="Cambria Math" panose="02040503050406030204" pitchFamily="18" charset="0"/>
                          </a:rPr>
                          <m:t>𝑘</m:t>
                        </m:r>
                      </m:e>
                    </m:acc>
                  </m:oMath>
                </a14:m>
                <a:r>
                  <a:rPr kumimoji="1" lang="en-US" altLang="zh-CN" dirty="0">
                    <a:ea typeface="Cambria Math" panose="02040503050406030204" pitchFamily="18" charset="0"/>
                  </a:rPr>
                  <a:t> is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𝜌</m:t>
                    </m:r>
                  </m:oMath>
                </a14:m>
                <a:r>
                  <a:rPr lang="en" altLang="zh-CN" dirty="0"/>
                  <a:t>, which is the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expectation</a:t>
                </a:r>
                <a:r>
                  <a:rPr lang="en" altLang="zh-CN" sz="1200" kern="1200" baseline="0" dirty="0">
                    <a:solidFill>
                      <a:schemeClr val="tx1"/>
                    </a:solidFill>
                    <a:effectLst/>
                    <a:latin typeface="Microsoft YaHei UI" panose="020B0503020204020204" pitchFamily="34" charset="-122"/>
                    <a:ea typeface="Microsoft YaHei UI" panose="020B0503020204020204" pitchFamily="34" charset="-122"/>
                    <a:cs typeface="+mn-cs"/>
                  </a:rPr>
                  <a:t> of normalized robustness</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over the distribution of data.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Inspired by r, we define the robustness of a classifier </a:t>
                </a:r>
                <a:r>
                  <a:rPr kumimoji="1" lang="en-US" altLang="zh-CN" b="0" i="0">
                    <a:latin typeface="Cambria Math" panose="02040503050406030204" pitchFamily="18" charset="0"/>
                  </a:rPr>
                  <a:t>𝑘 ̂</a:t>
                </a:r>
                <a:r>
                  <a:rPr lang="en" altLang="zh-CN" dirty="0"/>
                  <a:t> as </a:t>
                </a:r>
                <a:r>
                  <a:rPr kumimoji="1" lang="en-US" altLang="zh-CN" b="0" i="0">
                    <a:latin typeface="Cambria Math" panose="02040503050406030204" pitchFamily="18" charset="0"/>
                  </a:rPr>
                  <a:t>Δ(𝑥;</a:t>
                </a:r>
                <a:r>
                  <a:rPr kumimoji="1" lang="en-US" altLang="zh-CN" i="0">
                    <a:latin typeface="Cambria Math" panose="02040503050406030204" pitchFamily="18" charset="0"/>
                  </a:rPr>
                  <a:t>𝑘 ̂ )</a:t>
                </a:r>
                <a:r>
                  <a:rPr lang="en" altLang="zh-CN" dirty="0"/>
                  <a:t>. </a:t>
                </a:r>
                <a:r>
                  <a:rPr kumimoji="1" lang="en-US" altLang="zh-CN" b="0" i="0">
                    <a:latin typeface="Cambria Math" panose="02040503050406030204" pitchFamily="18" charset="0"/>
                  </a:rPr>
                  <a:t>Δ(𝑥;</a:t>
                </a:r>
                <a:r>
                  <a:rPr kumimoji="1" lang="en-US" altLang="zh-CN" i="0">
                    <a:latin typeface="Cambria Math" panose="02040503050406030204" pitchFamily="18" charset="0"/>
                  </a:rPr>
                  <a:t>𝑘 ̂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is the robustness of k at point x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ea typeface="Cambria Math" panose="02040503050406030204" pitchFamily="18" charset="0"/>
                  </a:rPr>
                  <a:t>And the robustness of classifier </a:t>
                </a:r>
                <a:r>
                  <a:rPr kumimoji="1" lang="en-US" altLang="zh-CN" b="0" i="0">
                    <a:latin typeface="Cambria Math" panose="02040503050406030204" pitchFamily="18" charset="0"/>
                  </a:rPr>
                  <a:t>𝑘 ̂</a:t>
                </a:r>
                <a:r>
                  <a:rPr kumimoji="1" lang="en-US" altLang="zh-CN" dirty="0">
                    <a:ea typeface="Cambria Math" panose="02040503050406030204" pitchFamily="18" charset="0"/>
                  </a:rPr>
                  <a:t> is </a:t>
                </a:r>
                <a:r>
                  <a:rPr kumimoji="1" lang="en-US" altLang="zh-CN" i="0">
                    <a:latin typeface="Cambria Math" panose="02040503050406030204" pitchFamily="18" charset="0"/>
                    <a:ea typeface="Cambria Math" panose="02040503050406030204" pitchFamily="18" charset="0"/>
                  </a:rPr>
                  <a:t>𝜌</a:t>
                </a:r>
                <a:r>
                  <a:rPr lang="en" altLang="zh-CN" dirty="0"/>
                  <a:t>, which is the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expectation</a:t>
                </a:r>
                <a:r>
                  <a:rPr lang="en" altLang="zh-CN" sz="1200" kern="1200" baseline="0" dirty="0">
                    <a:solidFill>
                      <a:schemeClr val="tx1"/>
                    </a:solidFill>
                    <a:effectLst/>
                    <a:latin typeface="Microsoft YaHei UI" panose="020B0503020204020204" pitchFamily="34" charset="-122"/>
                    <a:ea typeface="Microsoft YaHei UI" panose="020B0503020204020204" pitchFamily="34" charset="-122"/>
                    <a:cs typeface="+mn-cs"/>
                  </a:rPr>
                  <a:t> of normalized robustness</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 over the distribution of data.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mc:Fallback>
      </mc:AlternateContent>
      <p:sp>
        <p:nvSpPr>
          <p:cNvPr id="4" name="灯片编号占位符 3"/>
          <p:cNvSpPr>
            <a:spLocks noGrp="1"/>
          </p:cNvSpPr>
          <p:nvPr>
            <p:ph type="sldNum" sz="quarter" idx="5"/>
          </p:nvPr>
        </p:nvSpPr>
        <p:spPr/>
        <p:txBody>
          <a:bodyPr/>
          <a:lstStyle/>
          <a:p>
            <a:fld id="{79230CFA-805A-4FD3-B3A0-DAAA5993DA17}" type="slidenum">
              <a:rPr lang="en-US" altLang="zh-CN" smtClean="0"/>
              <a:pPr/>
              <a:t>46</a:t>
            </a:fld>
            <a:endParaRPr lang="zh-CN" altLang="en-US" dirty="0"/>
          </a:p>
        </p:txBody>
      </p:sp>
    </p:spTree>
    <p:extLst>
      <p:ext uri="{BB962C8B-B14F-4D97-AF65-F5344CB8AC3E}">
        <p14:creationId xmlns:p14="http://schemas.microsoft.com/office/powerpoint/2010/main" val="3214223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 existence of such examples is seemingly in contradiction with the generalization ability of the learning algorithms.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they are not robust at all to small adversarial perturbations and tend to misclassify minimally perturbed data that looks visually similar to clean samples.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Though adversarial attacks are specific to the classifier, it seems that the adversarial perturbations are generalizable across different models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b="0" dirty="0">
              <a:latin typeface="Andale Mono" panose="020B0509000000000004" pitchFamily="49" charset="0"/>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47</a:t>
            </a:fld>
            <a:endParaRPr lang="zh-CN" altLang="en-US" dirty="0"/>
          </a:p>
        </p:txBody>
      </p:sp>
    </p:spTree>
    <p:extLst>
      <p:ext uri="{BB962C8B-B14F-4D97-AF65-F5344CB8AC3E}">
        <p14:creationId xmlns:p14="http://schemas.microsoft.com/office/powerpoint/2010/main" val="8707715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latin typeface="Andale Mono" panose="020B0509000000000004" pitchFamily="49" charset="0"/>
              </a:rPr>
              <a:t>In this presentation, I will only skim through the DeepFool for binary classifiers. If you are interested in fooling the multi-class classifiers, please refer to the papers.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latin typeface="Andale Mono" panose="020B0509000000000004" pitchFamily="49" charset="0"/>
              </a:rPr>
              <a:t>As shown in the figure, the binary classification problems are assumed that the segmentation plane is a hyper-plane, and the two sides of the plane correspond to different classification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latin typeface="Andale Mono" panose="020B0509000000000004" pitchFamily="49" charset="0"/>
              </a:rPr>
              <a:t>If you want to change the </a:t>
            </a:r>
            <a:r>
              <a:rPr kumimoji="1" lang="en" altLang="zh-CN" b="0" dirty="0" err="1">
                <a:latin typeface="Andale Mono" panose="020B0509000000000004" pitchFamily="49" charset="0"/>
              </a:rPr>
              <a:t>prediciton</a:t>
            </a:r>
            <a:r>
              <a:rPr kumimoji="1" lang="en" altLang="zh-CN" b="0" dirty="0">
                <a:latin typeface="Andale Mono" panose="020B0509000000000004" pitchFamily="49" charset="0"/>
              </a:rPr>
              <a:t>, you must cross the split plane. Obviously the shortest way is the vertical movement.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latin typeface="Andale Mono" panose="020B0509000000000004" pitchFamily="49" charset="0"/>
              </a:rPr>
              <a:t>The distance is the robustness of x_0.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latin typeface="Andale Mono" panose="020B0509000000000004" pitchFamily="49" charset="0"/>
              </a:rPr>
              <a:t>r is the minimal perturbation. </a:t>
            </a: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48</a:t>
            </a:fld>
            <a:endParaRPr lang="zh-CN" altLang="en-US" dirty="0"/>
          </a:p>
        </p:txBody>
      </p:sp>
    </p:spTree>
    <p:extLst>
      <p:ext uri="{BB962C8B-B14F-4D97-AF65-F5344CB8AC3E}">
        <p14:creationId xmlns:p14="http://schemas.microsoft.com/office/powerpoint/2010/main" val="614448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latin typeface="Andale Mono" panose="020B0509000000000004" pitchFamily="49" charset="0"/>
              </a:rPr>
              <a:t>For an irregular hyperplane, we use iteration methods.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latin typeface="Andale Mono" panose="020B0509000000000004" pitchFamily="49" charset="0"/>
              </a:rPr>
              <a:t>At each iteration, the gradient is calculated such that the point is approaching the hyper-plane with a small moving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latin typeface="Andale Mono" panose="020B0509000000000004" pitchFamily="49" charset="0"/>
              </a:rPr>
              <a:t>While the multi-classification problem is similar to the binary problem, we just need to consider which direction is the shortest way when moving to different classification labels at each iteration.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b="0" dirty="0">
              <a:latin typeface="Andale Mono" panose="020B0509000000000004" pitchFamily="49" charset="0"/>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49</a:t>
            </a:fld>
            <a:endParaRPr lang="zh-CN" altLang="en-US" dirty="0"/>
          </a:p>
        </p:txBody>
      </p:sp>
    </p:spTree>
    <p:extLst>
      <p:ext uri="{BB962C8B-B14F-4D97-AF65-F5344CB8AC3E}">
        <p14:creationId xmlns:p14="http://schemas.microsoft.com/office/powerpoint/2010/main" val="3847584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Here</a:t>
            </a:r>
            <a:r>
              <a:rPr kumimoji="1" lang="zh-CN" altLang="en-US" dirty="0"/>
              <a:t> </a:t>
            </a:r>
            <a:r>
              <a:rPr kumimoji="1" lang="en-US" altLang="zh-CN" dirty="0"/>
              <a:t>is an example. </a:t>
            </a:r>
          </a:p>
          <a:p>
            <a:r>
              <a:rPr kumimoji="1" lang="en" altLang="zh-CN" dirty="0"/>
              <a:t>A classifier identifies the huskies as wolves. </a:t>
            </a:r>
          </a:p>
          <a:p>
            <a:r>
              <a:rPr kumimoji="1" lang="en" altLang="zh-CN" dirty="0"/>
              <a:t>Our first reaction may be that the classifier has misjudged. </a:t>
            </a:r>
          </a:p>
          <a:p>
            <a:r>
              <a:rPr kumimoji="1" lang="en" altLang="zh-CN" dirty="0"/>
              <a:t>After all, the model itself is unlikely to be 100% correct. </a:t>
            </a:r>
          </a:p>
          <a:p>
            <a:endParaRPr kumimoji="1" lang="zh-CN" altLang="en-US"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5</a:t>
            </a:fld>
            <a:endParaRPr lang="zh-CN" altLang="en-US" dirty="0"/>
          </a:p>
        </p:txBody>
      </p:sp>
    </p:spTree>
    <p:extLst>
      <p:ext uri="{BB962C8B-B14F-4D97-AF65-F5344CB8AC3E}">
        <p14:creationId xmlns:p14="http://schemas.microsoft.com/office/powerpoint/2010/main" val="15138332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mn-ea"/>
                <a:ea typeface="+mn-ea"/>
              </a:rPr>
              <a:t>The study of </a:t>
            </a:r>
            <a:r>
              <a:rPr kumimoji="1" lang="en" altLang="zh-CN" b="0" dirty="0">
                <a:latin typeface="Andale Mono" panose="020B0509000000000004" pitchFamily="49" charset="0"/>
              </a:rPr>
              <a:t>Adversarial Perturbation</a:t>
            </a:r>
            <a:r>
              <a:rPr kumimoji="1" lang="en" altLang="zh-CN" b="0" dirty="0">
                <a:latin typeface="+mn-ea"/>
                <a:ea typeface="+mn-ea"/>
              </a:rPr>
              <a:t> could also help us understand what features are used by a classifier.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b="0" dirty="0">
                <a:latin typeface="Andale Mono" panose="020B0509000000000004" pitchFamily="49" charset="0"/>
              </a:rPr>
              <a:t>Also,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augmenting training data with adversarial examples significantly increases the robustness to adversarial perturbations.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50</a:t>
            </a:fld>
            <a:endParaRPr lang="zh-CN" altLang="en-US" dirty="0"/>
          </a:p>
        </p:txBody>
      </p:sp>
    </p:spTree>
    <p:extLst>
      <p:ext uri="{BB962C8B-B14F-4D97-AF65-F5344CB8AC3E}">
        <p14:creationId xmlns:p14="http://schemas.microsoft.com/office/powerpoint/2010/main" val="21602004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Also, it can be seen that fine-tuning with DeepFool can improve the accuracy of the networks.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While, large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transformations of the original samples may have a counter-productive effect on generalization.  </a:t>
            </a:r>
            <a:endParaRPr lang="en" altLang="zh-CN"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51</a:t>
            </a:fld>
            <a:endParaRPr lang="zh-CN" altLang="en-US" dirty="0"/>
          </a:p>
        </p:txBody>
      </p:sp>
    </p:spTree>
    <p:extLst>
      <p:ext uri="{BB962C8B-B14F-4D97-AF65-F5344CB8AC3E}">
        <p14:creationId xmlns:p14="http://schemas.microsoft.com/office/powerpoint/2010/main" val="1105369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Besides DeepFool, we can even make universal adversarial perturbations.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How can we add the same perturbation to different images can cause the image to be misclassified by the classifier, regardless of the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It seems impossible. But it does exist.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The paper shows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 existence of such imperceptible </a:t>
                </a:r>
                <a:r>
                  <a:rPr lang="en" altLang="zh-CN" sz="1200" i="1" kern="1200" dirty="0">
                    <a:solidFill>
                      <a:schemeClr val="tx1"/>
                    </a:solidFill>
                    <a:effectLst/>
                    <a:latin typeface="Microsoft YaHei UI" panose="020B0503020204020204" pitchFamily="34" charset="-122"/>
                    <a:ea typeface="Microsoft YaHei UI" panose="020B0503020204020204" pitchFamily="34" charset="-122"/>
                    <a:cs typeface="+mn-cs"/>
                  </a:rPr>
                  <a:t>universal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perturbation vectors that lead to misclassify natural images with high probability.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How can we find the universal perturbation? It should be small and works for most images from the data distribution </a:t>
                </a: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𝜇</m:t>
                    </m:r>
                  </m:oMath>
                </a14:m>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endParaRPr lang="en"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Besides DeepFool, we can even make universal adversarial perturbations.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How can we add the same perturbation to different images can cause the image to be misclassified by the classifier, regardless of the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It seems impossible. But it does exist.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The paper shows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 existence of such imperceptible </a:t>
                </a:r>
                <a:r>
                  <a:rPr lang="en" altLang="zh-CN" sz="1200" i="1" kern="1200" dirty="0">
                    <a:solidFill>
                      <a:schemeClr val="tx1"/>
                    </a:solidFill>
                    <a:effectLst/>
                    <a:latin typeface="Microsoft YaHei UI" panose="020B0503020204020204" pitchFamily="34" charset="-122"/>
                    <a:ea typeface="Microsoft YaHei UI" panose="020B0503020204020204" pitchFamily="34" charset="-122"/>
                    <a:cs typeface="+mn-cs"/>
                  </a:rPr>
                  <a:t>universal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perturbation vectors that lead to misclassify natural images with high probability.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How can we find the universal perturbation? It should be small and works for most images from the data distribution </a:t>
                </a:r>
                <a:r>
                  <a:rPr kumimoji="1" lang="en-US" altLang="zh-CN" b="0" i="0">
                    <a:latin typeface="Cambria Math" panose="02040503050406030204" pitchFamily="18" charset="0"/>
                    <a:ea typeface="Cambria Math" panose="02040503050406030204" pitchFamily="18" charset="0"/>
                  </a:rPr>
                  <a:t>𝜇</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t>
                </a:r>
                <a:endParaRPr lang="en" altLang="zh-CN" dirty="0"/>
              </a:p>
            </p:txBody>
          </p:sp>
        </mc:Fallback>
      </mc:AlternateContent>
      <p:sp>
        <p:nvSpPr>
          <p:cNvPr id="4" name="灯片编号占位符 3"/>
          <p:cNvSpPr>
            <a:spLocks noGrp="1"/>
          </p:cNvSpPr>
          <p:nvPr>
            <p:ph type="sldNum" sz="quarter" idx="5"/>
          </p:nvPr>
        </p:nvSpPr>
        <p:spPr/>
        <p:txBody>
          <a:bodyPr/>
          <a:lstStyle/>
          <a:p>
            <a:fld id="{79230CFA-805A-4FD3-B3A0-DAAA5993DA17}" type="slidenum">
              <a:rPr lang="en-US" altLang="zh-CN" smtClean="0"/>
              <a:pPr/>
              <a:t>52</a:t>
            </a:fld>
            <a:endParaRPr lang="zh-CN" altLang="en-US" dirty="0"/>
          </a:p>
        </p:txBody>
      </p:sp>
    </p:spTree>
    <p:extLst>
      <p:ext uri="{BB962C8B-B14F-4D97-AF65-F5344CB8AC3E}">
        <p14:creationId xmlns:p14="http://schemas.microsoft.com/office/powerpoint/2010/main" val="19935438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So the idea of the algorithm is:</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For each iteration, if the current v is not enough to disturb x, then we will look for a </a:t>
                </a:r>
                <a:r>
                  <a:rPr lang="el-GR" altLang="zh-CN" dirty="0"/>
                  <a:t>Δ</a:t>
                </a:r>
                <a:r>
                  <a:rPr lang="en" altLang="zh-CN" dirty="0"/>
                  <a:t>v</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In order to make v small enough, the author projects (v+</a:t>
                </a:r>
                <a:r>
                  <a:rPr lang="el-GR" altLang="zh-CN" dirty="0"/>
                  <a:t>Δ</a:t>
                </a:r>
                <a:r>
                  <a:rPr lang="en" altLang="zh-CN" dirty="0"/>
                  <a:t>v) onto a ball with a radius of </a:t>
                </a:r>
                <a14:m>
                  <m:oMath xmlns:m="http://schemas.openxmlformats.org/officeDocument/2006/math">
                    <m:r>
                      <m:rPr>
                        <m:sty m:val="p"/>
                      </m:rPr>
                      <a:rPr kumimoji="1" lang="en-US" altLang="zh-CN" b="0" i="0" smtClean="0">
                        <a:latin typeface="Cambria Math" panose="02040503050406030204" pitchFamily="18" charset="0"/>
                        <a:ea typeface="Cambria Math" panose="02040503050406030204" pitchFamily="18" charset="0"/>
                      </a:rPr>
                      <m:t>ξ</m:t>
                    </m:r>
                  </m:oMath>
                </a14:m>
                <a:r>
                  <a:rPr lang="en"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Essentially, it is to try to approach the desired v as close as possible.</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So the idea of the algorithm is:</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For each iteration, if the current v is not enough to disturb x, then we will look for a </a:t>
                </a:r>
                <a:r>
                  <a:rPr lang="el-GR" altLang="zh-CN" dirty="0"/>
                  <a:t>Δ</a:t>
                </a:r>
                <a:r>
                  <a:rPr lang="en" altLang="zh-CN" dirty="0"/>
                  <a:t>v</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In order to make v small enough, the author projects (v+</a:t>
                </a:r>
                <a:r>
                  <a:rPr lang="el-GR" altLang="zh-CN" dirty="0"/>
                  <a:t>Δ</a:t>
                </a:r>
                <a:r>
                  <a:rPr lang="en" altLang="zh-CN" dirty="0"/>
                  <a:t>v) onto a ball with a radius of </a:t>
                </a:r>
                <a:r>
                  <a:rPr kumimoji="1" lang="en-US" altLang="zh-CN" b="0" i="0">
                    <a:latin typeface="Cambria Math" panose="02040503050406030204" pitchFamily="18" charset="0"/>
                    <a:ea typeface="Cambria Math" panose="02040503050406030204" pitchFamily="18" charset="0"/>
                  </a:rPr>
                  <a:t>ξ</a:t>
                </a:r>
                <a:r>
                  <a:rPr lang="en"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Essentially, it is to try to approach the desired v as close as possible.</a:t>
                </a:r>
              </a:p>
            </p:txBody>
          </p:sp>
        </mc:Fallback>
      </mc:AlternateContent>
      <p:sp>
        <p:nvSpPr>
          <p:cNvPr id="4" name="灯片编号占位符 3"/>
          <p:cNvSpPr>
            <a:spLocks noGrp="1"/>
          </p:cNvSpPr>
          <p:nvPr>
            <p:ph type="sldNum" sz="quarter" idx="5"/>
          </p:nvPr>
        </p:nvSpPr>
        <p:spPr/>
        <p:txBody>
          <a:bodyPr/>
          <a:lstStyle/>
          <a:p>
            <a:fld id="{79230CFA-805A-4FD3-B3A0-DAAA5993DA17}" type="slidenum">
              <a:rPr lang="en-US" altLang="zh-CN" smtClean="0"/>
              <a:pPr/>
              <a:t>53</a:t>
            </a:fld>
            <a:endParaRPr lang="zh-CN" altLang="en-US" dirty="0"/>
          </a:p>
        </p:txBody>
      </p:sp>
    </p:spTree>
    <p:extLst>
      <p:ext uri="{BB962C8B-B14F-4D97-AF65-F5344CB8AC3E}">
        <p14:creationId xmlns:p14="http://schemas.microsoft.com/office/powerpoint/2010/main" val="6389681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54</a:t>
            </a:fld>
            <a:endParaRPr lang="zh-CN" altLang="en-US" dirty="0"/>
          </a:p>
        </p:txBody>
      </p:sp>
    </p:spTree>
    <p:extLst>
      <p:ext uri="{BB962C8B-B14F-4D97-AF65-F5344CB8AC3E}">
        <p14:creationId xmlns:p14="http://schemas.microsoft.com/office/powerpoint/2010/main" val="36204138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This result shows that the universal perturbations generalize well across data points </a:t>
            </a:r>
            <a:r>
              <a:rPr lang="en" altLang="zh-CN" sz="1200" i="0" kern="1200" dirty="0">
                <a:solidFill>
                  <a:schemeClr val="tx1"/>
                </a:solidFill>
                <a:effectLst/>
                <a:latin typeface="Microsoft YaHei UI" panose="020B0503020204020204" pitchFamily="34" charset="-122"/>
                <a:ea typeface="Microsoft YaHei UI" panose="020B0503020204020204" pitchFamily="34" charset="-122"/>
                <a:cs typeface="+mn-cs"/>
              </a:rPr>
              <a:t>and</a:t>
            </a:r>
            <a:r>
              <a:rPr lang="en" altLang="zh-CN" sz="1200" i="1"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very different architectures.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Also, the fine-tuning the network leads to a mild improvement in the robustness.</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55</a:t>
            </a:fld>
            <a:endParaRPr lang="zh-CN" altLang="en-US" dirty="0"/>
          </a:p>
        </p:txBody>
      </p:sp>
    </p:spTree>
    <p:extLst>
      <p:ext uri="{BB962C8B-B14F-4D97-AF65-F5344CB8AC3E}">
        <p14:creationId xmlns:p14="http://schemas.microsoft.com/office/powerpoint/2010/main" val="3381047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For each image x in the validation set, we compute the adversarial perturbation vector r(x).</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Then the normal vectors.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As we all known, the </a:t>
            </a:r>
            <a:r>
              <a:rPr lang="e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s</a:t>
            </a:r>
            <a:r>
              <a:rPr lang="en" altLang="zh-CN" b="1" dirty="0"/>
              <a:t>ingular values </a:t>
            </a:r>
            <a:r>
              <a:rPr lang="en" altLang="zh-CN" dirty="0"/>
              <a:t>often correspond to important information implied in the matrix, and the importance is positively correlated with the size of the singular values.</a:t>
            </a:r>
          </a:p>
          <a:p>
            <a:r>
              <a:rPr lang="en" altLang="zh-CN" dirty="0"/>
              <a:t>We can see from the curve, the blue line is a random vector and the red dotted line is for the normal vector. </a:t>
            </a:r>
          </a:p>
          <a:p>
            <a:r>
              <a:rPr lang="en" altLang="zh-CN" dirty="0"/>
              <a:t>For the normal vector, at the beginning of the curve, the singular value changes very much, and afterwards, the curve becomes smooth.</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a:t>That means deep networks have </a:t>
            </a:r>
            <a:r>
              <a:rPr lang="en" altLang="zh-CN" sz="1200" b="1" kern="1200" dirty="0">
                <a:solidFill>
                  <a:schemeClr val="tx1"/>
                </a:solidFill>
                <a:effectLst/>
                <a:latin typeface="Microsoft YaHei UI" panose="020B0503020204020204" pitchFamily="34" charset="-122"/>
                <a:ea typeface="Microsoft YaHei UI" panose="020B0503020204020204" pitchFamily="34" charset="-122"/>
                <a:cs typeface="+mn-cs"/>
              </a:rPr>
              <a:t>large correlations and redundancies in the decision boundary.</a:t>
            </a:r>
            <a:endParaRPr lang="en" altLang="zh-CN" b="1"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56</a:t>
            </a:fld>
            <a:endParaRPr lang="zh-CN" altLang="en-US" dirty="0"/>
          </a:p>
        </p:txBody>
      </p:sp>
    </p:spTree>
    <p:extLst>
      <p:ext uri="{BB962C8B-B14F-4D97-AF65-F5344CB8AC3E}">
        <p14:creationId xmlns:p14="http://schemas.microsoft.com/office/powerpoint/2010/main" val="16988013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Next, let’s talk about the robustness of explainers.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 explainers can be roughly divided into two categories: saliency and perturbation approaches.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Saliency</a:t>
            </a:r>
            <a:r>
              <a:rPr lang="zh-CN" altLang="en-US" sz="1200" kern="1200" dirty="0">
                <a:solidFill>
                  <a:schemeClr val="tx1"/>
                </a:solidFill>
                <a:effectLst/>
                <a:latin typeface="Microsoft YaHei UI" panose="020B0503020204020204" pitchFamily="34" charset="-122"/>
                <a:ea typeface="Microsoft YaHei UI" panose="020B0503020204020204" pitchFamily="34" charset="-122"/>
                <a:cs typeface="+mn-cs"/>
              </a:rPr>
              <a:t> </a:t>
            </a: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and perturbations approaches.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LIME is a kind of perturbation approaches.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latin typeface="Andale Mono" panose="020B0509000000000004" pitchFamily="49" charset="0"/>
              </a:rPr>
              <a:t>However, </a:t>
            </a: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most saliency methods are not invariant under simple transformations of the input, and are very sensitive to the choice of reference point.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And understanding a complex model with a single point-wise explanation is perhaps too optimistic </a:t>
            </a:r>
            <a:endParaRPr lang="en" altLang="zh-CN"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58</a:t>
            </a:fld>
            <a:endParaRPr lang="zh-CN" altLang="en-US" dirty="0"/>
          </a:p>
        </p:txBody>
      </p:sp>
    </p:spTree>
    <p:extLst>
      <p:ext uri="{BB962C8B-B14F-4D97-AF65-F5344CB8AC3E}">
        <p14:creationId xmlns:p14="http://schemas.microsoft.com/office/powerpoint/2010/main" val="1468909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Robustness to local perturbation could help the explainers generate meaningful explanations.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Similar inputs should not lead to substantially different explanations.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 robustness of the simplified model can be approximately used to represent the true complex model, at least in a small neighborhood.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This part refers to this paper. </a:t>
            </a: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59</a:t>
            </a:fld>
            <a:endParaRPr lang="zh-CN" altLang="en-US" dirty="0"/>
          </a:p>
        </p:txBody>
      </p:sp>
    </p:spTree>
    <p:extLst>
      <p:ext uri="{BB962C8B-B14F-4D97-AF65-F5344CB8AC3E}">
        <p14:creationId xmlns:p14="http://schemas.microsoft.com/office/powerpoint/2010/main" val="2530306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So where is the instability of the explainers?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For the SVM model, you can see that the explanations</a:t>
            </a:r>
            <a:r>
              <a:rPr lang="zh-CN" altLang="en-US" dirty="0"/>
              <a:t> </a:t>
            </a:r>
            <a:r>
              <a:rPr lang="en" altLang="zh-CN" dirty="0"/>
              <a:t>of the neighboring</a:t>
            </a:r>
            <a:r>
              <a:rPr lang="zh-CN" altLang="en-US" dirty="0"/>
              <a:t> </a:t>
            </a:r>
            <a:r>
              <a:rPr lang="en" altLang="zh-CN" dirty="0"/>
              <a:t>points are very close.</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However, </a:t>
            </a:r>
            <a:r>
              <a:rPr lang="en-US" altLang="zh-CN" dirty="0"/>
              <a:t>the</a:t>
            </a:r>
            <a:r>
              <a:rPr lang="en" altLang="zh-CN" dirty="0"/>
              <a:t> </a:t>
            </a:r>
            <a:r>
              <a:rPr lang="en-US" altLang="zh-CN" dirty="0"/>
              <a:t>neural</a:t>
            </a:r>
            <a:r>
              <a:rPr lang="en" altLang="zh-CN" dirty="0"/>
              <a:t> </a:t>
            </a:r>
            <a:r>
              <a:rPr lang="en-US" altLang="zh-CN" dirty="0"/>
              <a:t>networks</a:t>
            </a:r>
            <a:r>
              <a:rPr lang="en" altLang="zh-CN" dirty="0"/>
              <a:t> </a:t>
            </a:r>
            <a:r>
              <a:rPr lang="en-US" altLang="zh-CN" dirty="0"/>
              <a:t>are opposite, which means the explanation to such complex model is not robust. </a:t>
            </a:r>
            <a:endParaRPr lang="en" altLang="zh-CN"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60</a:t>
            </a:fld>
            <a:endParaRPr lang="zh-CN" altLang="en-US" dirty="0"/>
          </a:p>
        </p:txBody>
      </p:sp>
    </p:spTree>
    <p:extLst>
      <p:ext uri="{BB962C8B-B14F-4D97-AF65-F5344CB8AC3E}">
        <p14:creationId xmlns:p14="http://schemas.microsoft.com/office/powerpoint/2010/main" val="3740888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But if we look at the second picture, we will find out what</a:t>
            </a:r>
            <a:r>
              <a:rPr kumimoji="1" lang="zh-CN" altLang="en-US" sz="1200" baseline="0" dirty="0">
                <a:latin typeface="等线" panose="02010600030101010101" pitchFamily="2" charset="-122"/>
                <a:ea typeface="等线" panose="02010600030101010101" pitchFamily="2" charset="-122"/>
              </a:rPr>
              <a:t> </a:t>
            </a:r>
            <a:r>
              <a:rPr kumimoji="1" lang="en-US" altLang="zh-CN" sz="1200" baseline="0" dirty="0">
                <a:latin typeface="等线" panose="02010600030101010101" pitchFamily="2" charset="-122"/>
                <a:ea typeface="等线" panose="02010600030101010101" pitchFamily="2" charset="-122"/>
              </a:rPr>
              <a:t>is</a:t>
            </a:r>
            <a:r>
              <a:rPr kumimoji="1" lang="zh-CN" altLang="en-US" sz="1200" baseline="0" dirty="0">
                <a:latin typeface="等线" panose="02010600030101010101" pitchFamily="2" charset="-122"/>
                <a:ea typeface="等线" panose="02010600030101010101" pitchFamily="2" charset="-122"/>
              </a:rPr>
              <a:t> </a:t>
            </a:r>
            <a:r>
              <a:rPr kumimoji="1" lang="en-US" altLang="zh-CN" sz="1200" baseline="0" dirty="0">
                <a:latin typeface="等线" panose="02010600030101010101" pitchFamily="2" charset="-122"/>
                <a:ea typeface="等线" panose="02010600030101010101" pitchFamily="2" charset="-122"/>
              </a:rPr>
              <a:t>happening when</a:t>
            </a:r>
            <a:r>
              <a:rPr kumimoji="1" lang="en" altLang="zh-CN" sz="1200" baseline="0" dirty="0">
                <a:latin typeface="等线" panose="02010600030101010101" pitchFamily="2" charset="-122"/>
                <a:ea typeface="等线" panose="02010600030101010101" pitchFamily="2" charset="-122"/>
              </a:rPr>
              <a:t> this sample is recognized as a wolf: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"The model didn't even look at the Huskie's face. It just classified the picture into a wolf by the background - </a:t>
            </a:r>
            <a:r>
              <a:rPr kumimoji="1" lang="en-US" altLang="zh-CN" sz="1200" baseline="0" dirty="0">
                <a:latin typeface="等线" panose="02010600030101010101" pitchFamily="2" charset="-122"/>
                <a:ea typeface="等线" panose="02010600030101010101" pitchFamily="2" charset="-122"/>
              </a:rPr>
              <a:t>the</a:t>
            </a:r>
            <a:r>
              <a:rPr kumimoji="1" lang="en" altLang="zh-CN" sz="1200" baseline="0" dirty="0">
                <a:latin typeface="等线" panose="02010600030101010101" pitchFamily="2" charset="-122"/>
                <a:ea typeface="等线" panose="02010600030101010101" pitchFamily="2" charset="-122"/>
              </a:rPr>
              <a:t> snow."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200" baseline="0" dirty="0">
              <a:latin typeface="等线" panose="02010600030101010101" pitchFamily="2" charset="-122"/>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200" baseline="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6</a:t>
            </a:fld>
            <a:endParaRPr lang="zh-CN" altLang="en-US" dirty="0"/>
          </a:p>
        </p:txBody>
      </p:sp>
    </p:spTree>
    <p:extLst>
      <p:ext uri="{BB962C8B-B14F-4D97-AF65-F5344CB8AC3E}">
        <p14:creationId xmlns:p14="http://schemas.microsoft.com/office/powerpoint/2010/main" val="1050259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61</a:t>
            </a:fld>
            <a:endParaRPr lang="zh-CN" altLang="en-US" dirty="0"/>
          </a:p>
        </p:txBody>
      </p:sp>
    </p:spTree>
    <p:extLst>
      <p:ext uri="{BB962C8B-B14F-4D97-AF65-F5344CB8AC3E}">
        <p14:creationId xmlns:p14="http://schemas.microsoft.com/office/powerpoint/2010/main" val="3457091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We find the xi and </a:t>
            </a:r>
            <a:r>
              <a:rPr lang="en" altLang="zh-CN" dirty="0" err="1"/>
              <a:t>xj</a:t>
            </a:r>
            <a:r>
              <a:rPr lang="en" altLang="zh-CN" dirty="0"/>
              <a:t> that maximize the L.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Similar input and prediction, different explanation. </a:t>
            </a: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62</a:t>
            </a:fld>
            <a:endParaRPr lang="zh-CN" altLang="en-US" dirty="0"/>
          </a:p>
        </p:txBody>
      </p:sp>
    </p:spTree>
    <p:extLst>
      <p:ext uri="{BB962C8B-B14F-4D97-AF65-F5344CB8AC3E}">
        <p14:creationId xmlns:p14="http://schemas.microsoft.com/office/powerpoint/2010/main" val="3637139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icrosoft YaHei UI" panose="020B0503020204020204" pitchFamily="34" charset="-122"/>
                <a:ea typeface="Microsoft YaHei UI" panose="020B0503020204020204" pitchFamily="34" charset="-122"/>
                <a:cs typeface="+mn-cs"/>
              </a:rPr>
              <a:t>The perturbed version of the image is mostly indistinguishable from the original input to the human eye, while the explanations are remarkably different.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 The model predicts the same class. </a:t>
            </a: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63</a:t>
            </a:fld>
            <a:endParaRPr lang="zh-CN" altLang="en-US" dirty="0"/>
          </a:p>
        </p:txBody>
      </p:sp>
    </p:spTree>
    <p:extLst>
      <p:ext uri="{BB962C8B-B14F-4D97-AF65-F5344CB8AC3E}">
        <p14:creationId xmlns:p14="http://schemas.microsoft.com/office/powerpoint/2010/main" val="1014355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64</a:t>
            </a:fld>
            <a:endParaRPr lang="zh-CN" altLang="en-US" dirty="0"/>
          </a:p>
        </p:txBody>
      </p:sp>
    </p:spTree>
    <p:extLst>
      <p:ext uri="{BB962C8B-B14F-4D97-AF65-F5344CB8AC3E}">
        <p14:creationId xmlns:p14="http://schemas.microsoft.com/office/powerpoint/2010/main" val="38664507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en" altLang="zh-CN" b="1" dirty="0">
                <a:latin typeface="Andale Mono" panose="020B0509000000000004" pitchFamily="49" charset="0"/>
                <a:ea typeface="Microsoft YaHei UI" panose="020B0503020204020204" pitchFamily="34" charset="-122"/>
              </a:rPr>
              <a:t>LIME</a:t>
            </a:r>
            <a:r>
              <a:rPr lang="en" altLang="zh-CN" dirty="0">
                <a:latin typeface="Andale Mono" panose="020B0509000000000004" pitchFamily="49" charset="0"/>
                <a:ea typeface="Microsoft YaHei UI" panose="020B0503020204020204" pitchFamily="34" charset="-122"/>
              </a:rPr>
              <a:t> try to explain different models by learning a transparent surrogate, such as linear regression. This surrogate is used to weight the importance of different interpretable features for a given instance. </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79230CFA-805A-4FD3-B3A0-DAAA5993DA17}" type="slidenum">
              <a:rPr lang="en-US" altLang="zh-CN" smtClean="0">
                <a:latin typeface="Microsoft YaHei UI" panose="020B0503020204020204" pitchFamily="34" charset="-122"/>
                <a:ea typeface="Microsoft YaHei UI" panose="020B0503020204020204" pitchFamily="34" charset="-122"/>
              </a:rPr>
              <a:t>65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956670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b="0"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66</a:t>
            </a:fld>
            <a:endParaRPr lang="zh-CN" altLang="en-US" dirty="0"/>
          </a:p>
        </p:txBody>
      </p:sp>
    </p:spTree>
    <p:extLst>
      <p:ext uri="{BB962C8B-B14F-4D97-AF65-F5344CB8AC3E}">
        <p14:creationId xmlns:p14="http://schemas.microsoft.com/office/powerpoint/2010/main" val="235730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79230CFA-805A-4FD3-B3A0-DAAA5993DA17}" type="slidenum">
              <a:rPr lang="en-US" altLang="zh-CN" smtClean="0">
                <a:latin typeface="Microsoft YaHei UI" panose="020B0503020204020204" pitchFamily="34" charset="-122"/>
                <a:ea typeface="Microsoft YaHei UI" panose="020B0503020204020204" pitchFamily="34" charset="-122"/>
              </a:rPr>
              <a:t>68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69519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69</a:t>
            </a:fld>
            <a:endParaRPr lang="zh-CN" altLang="en-US" dirty="0"/>
          </a:p>
        </p:txBody>
      </p:sp>
    </p:spTree>
    <p:extLst>
      <p:ext uri="{BB962C8B-B14F-4D97-AF65-F5344CB8AC3E}">
        <p14:creationId xmlns:p14="http://schemas.microsoft.com/office/powerpoint/2010/main" val="13715541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70</a:t>
            </a:fld>
            <a:endParaRPr lang="zh-CN" altLang="en-US" dirty="0"/>
          </a:p>
        </p:txBody>
      </p:sp>
    </p:spTree>
    <p:extLst>
      <p:ext uri="{BB962C8B-B14F-4D97-AF65-F5344CB8AC3E}">
        <p14:creationId xmlns:p14="http://schemas.microsoft.com/office/powerpoint/2010/main" val="3389102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71</a:t>
            </a:fld>
            <a:endParaRPr lang="zh-CN" altLang="en-US" dirty="0"/>
          </a:p>
        </p:txBody>
      </p:sp>
    </p:spTree>
    <p:extLst>
      <p:ext uri="{BB962C8B-B14F-4D97-AF65-F5344CB8AC3E}">
        <p14:creationId xmlns:p14="http://schemas.microsoft.com/office/powerpoint/2010/main" val="180915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We need an explainer to help us understand why any classifier is making a prediction, even in really complicated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Such as Neural Networks, Random Forests or SVM with any kernel.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sz="1200" baseline="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7</a:t>
            </a:fld>
            <a:endParaRPr lang="zh-CN" altLang="en-US" dirty="0"/>
          </a:p>
        </p:txBody>
      </p:sp>
    </p:spTree>
    <p:extLst>
      <p:ext uri="{BB962C8B-B14F-4D97-AF65-F5344CB8AC3E}">
        <p14:creationId xmlns:p14="http://schemas.microsoft.com/office/powerpoint/2010/main" val="11584279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dirty="0">
              <a:latin typeface="Andale Mono" panose="020B0509000000000004" pitchFamily="49" charset="0"/>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72</a:t>
            </a:fld>
            <a:endParaRPr lang="zh-CN" altLang="en-US" dirty="0"/>
          </a:p>
        </p:txBody>
      </p:sp>
    </p:spTree>
    <p:extLst>
      <p:ext uri="{BB962C8B-B14F-4D97-AF65-F5344CB8AC3E}">
        <p14:creationId xmlns:p14="http://schemas.microsoft.com/office/powerpoint/2010/main" val="2685351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It is important to differentiate between two different (but related) definitions of </a:t>
            </a:r>
            <a:r>
              <a:rPr lang="en" altLang="zh-CN" sz="1200" b="1"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trust</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a:t>
            </a:r>
          </a:p>
          <a:p>
            <a:r>
              <a:rPr kumimoji="1" lang="en-US" altLang="zh-CN" b="0" dirty="0"/>
              <a:t>In some cases, it is not possible to make predictions based on blind </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faith</a:t>
            </a:r>
            <a:r>
              <a:rPr kumimoji="1" lang="en-US" altLang="zh-CN" b="0" dirty="0"/>
              <a:t>, as the consequences can be </a:t>
            </a:r>
            <a:r>
              <a:rPr kumimoji="1" lang="en-US" altLang="zh-CN" b="1" dirty="0"/>
              <a:t>catastrophic</a:t>
            </a:r>
            <a:r>
              <a:rPr kumimoji="1" lang="en-US" altLang="zh-CN" b="0" dirty="0"/>
              <a:t>, such as using machine learning for medical diagnosis or terrorism detection.</a:t>
            </a:r>
          </a:p>
          <a:p>
            <a:r>
              <a:rPr lang="en" altLang="zh-CN" dirty="0">
                <a:effectLst/>
              </a:rPr>
              <a:t>Apart from trusting individual predictions, there is also a need to evaluate the </a:t>
            </a:r>
            <a:r>
              <a:rPr lang="en" altLang="zh-CN" b="1" dirty="0">
                <a:effectLst/>
              </a:rPr>
              <a:t>model</a:t>
            </a:r>
            <a:r>
              <a:rPr lang="en" altLang="zh-CN" dirty="0">
                <a:effectLst/>
              </a:rPr>
              <a:t> as a whole before deploying it “in the wild”</a:t>
            </a:r>
          </a:p>
          <a:p>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To make this decision, users need to be confident that the model will perform well on </a:t>
            </a:r>
            <a:r>
              <a:rPr lang="en" altLang="zh-CN" sz="1200" b="1"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real-world data</a:t>
            </a:r>
            <a:r>
              <a:rPr lang="en" altLang="zh-CN" sz="1200" b="0" i="0" u="none" strike="noStrike" kern="1200" dirty="0">
                <a:solidFill>
                  <a:schemeClr val="tx1"/>
                </a:solidFill>
                <a:effectLst/>
                <a:latin typeface="Microsoft YaHei UI" panose="020B0503020204020204" pitchFamily="34" charset="-122"/>
                <a:ea typeface="Microsoft YaHei UI" panose="020B0503020204020204" pitchFamily="34" charset="-122"/>
                <a:cs typeface="+mn-cs"/>
              </a:rPr>
              <a:t>. </a:t>
            </a:r>
          </a:p>
          <a:p>
            <a:endParaRPr kumimoji="1" lang="en-US" altLang="zh-CN" b="0" dirty="0"/>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8</a:t>
            </a:fld>
            <a:endParaRPr lang="zh-CN" altLang="en-US" dirty="0"/>
          </a:p>
        </p:txBody>
      </p:sp>
    </p:spTree>
    <p:extLst>
      <p:ext uri="{BB962C8B-B14F-4D97-AF65-F5344CB8AC3E}">
        <p14:creationId xmlns:p14="http://schemas.microsoft.com/office/powerpoint/2010/main" val="1415906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Traditionally, we use metrics to evaluate whether a model can return good predicts.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But as we have just said, metrics may cause many problems in practical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First,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Second, there may be a conflict between metrics and the product’s goal.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baseline="0" dirty="0">
                <a:latin typeface="等线" panose="02010600030101010101" pitchFamily="2" charset="-122"/>
                <a:ea typeface="等线" panose="02010600030101010101" pitchFamily="2" charset="-122"/>
              </a:rPr>
              <a:t>Third, metrics may </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cause the machine learning practitioners to have a </a:t>
            </a:r>
            <a:r>
              <a:rPr lang="en" altLang="zh-CN" sz="1200" b="1" i="0" kern="1200" dirty="0">
                <a:solidFill>
                  <a:schemeClr val="tx1"/>
                </a:solidFill>
                <a:effectLst/>
                <a:latin typeface="Microsoft YaHei UI" panose="020B0503020204020204" pitchFamily="34" charset="-122"/>
                <a:ea typeface="Microsoft YaHei UI" panose="020B0503020204020204" pitchFamily="34" charset="-122"/>
                <a:cs typeface="+mn-cs"/>
              </a:rPr>
              <a:t>wrong assessment </a:t>
            </a:r>
            <a:r>
              <a:rPr lang="en" altLang="zh-CN" sz="1200" b="0" i="0" kern="1200" dirty="0">
                <a:solidFill>
                  <a:schemeClr val="tx1"/>
                </a:solidFill>
                <a:effectLst/>
                <a:latin typeface="Microsoft YaHei UI" panose="020B0503020204020204" pitchFamily="34" charset="-122"/>
                <a:ea typeface="Microsoft YaHei UI" panose="020B0503020204020204" pitchFamily="34" charset="-122"/>
                <a:cs typeface="+mn-cs"/>
              </a:rPr>
              <a:t>of the model, and the explanations can correct this assessment.</a:t>
            </a:r>
            <a:endParaRPr kumimoji="1" lang="en" altLang="zh-CN" sz="1200" baseline="0" dirty="0">
              <a:latin typeface="等线" panose="02010600030101010101" pitchFamily="2" charset="-122"/>
              <a:ea typeface="等线" panose="02010600030101010101" pitchFamily="2" charset="-122"/>
            </a:endParaRPr>
          </a:p>
        </p:txBody>
      </p:sp>
      <p:sp>
        <p:nvSpPr>
          <p:cNvPr id="4" name="灯片编号占位符 3"/>
          <p:cNvSpPr>
            <a:spLocks noGrp="1"/>
          </p:cNvSpPr>
          <p:nvPr>
            <p:ph type="sldNum" sz="quarter" idx="5"/>
          </p:nvPr>
        </p:nvSpPr>
        <p:spPr/>
        <p:txBody>
          <a:bodyPr/>
          <a:lstStyle/>
          <a:p>
            <a:fld id="{79230CFA-805A-4FD3-B3A0-DAAA5993DA17}" type="slidenum">
              <a:rPr lang="en-US" altLang="zh-CN" smtClean="0"/>
              <a:pPr/>
              <a:t>9</a:t>
            </a:fld>
            <a:endParaRPr lang="zh-CN" altLang="en-US" dirty="0"/>
          </a:p>
        </p:txBody>
      </p:sp>
    </p:spTree>
    <p:extLst>
      <p:ext uri="{BB962C8B-B14F-4D97-AF65-F5344CB8AC3E}">
        <p14:creationId xmlns:p14="http://schemas.microsoft.com/office/powerpoint/2010/main" val="1277501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6" name="直接连接符​​(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图片占位符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cxnSp>
        <p:nvCxnSpPr>
          <p:cNvPr id="18" name="直接连接符​​(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标题 1" title="标题">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3" name="副标题 2" title="副标题">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dirty="0"/>
              <a:t>单击此处编辑母版</a:t>
            </a:r>
          </a:p>
        </p:txBody>
      </p:sp>
      <p:cxnSp>
        <p:nvCxnSpPr>
          <p:cNvPr id="9" name="直接连接符​​(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6" name="直接连接符​​(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标题 1" title="标题">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
        <p:nvSpPr>
          <p:cNvPr id="3" name="副标题 2" title="副标题">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dirty="0"/>
              <a:t>单击此处编辑母版副标题样式</a:t>
            </a:r>
          </a:p>
        </p:txBody>
      </p:sp>
      <p:cxnSp>
        <p:nvCxnSpPr>
          <p:cNvPr id="9" name="直接连接符​​(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9" name="直角三角形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平行四边形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8" name="直接连接符​​(S)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标题 1" title="标题">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单击此处编辑母版标题样式</a:t>
            </a:r>
          </a:p>
        </p:txBody>
      </p:sp>
      <p:sp>
        <p:nvSpPr>
          <p:cNvPr id="101" name="文本占位符 2" title="副标题">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dirty="0"/>
              <a:t>编辑母版文本样式</a:t>
            </a:r>
          </a:p>
        </p:txBody>
      </p:sp>
      <p:cxnSp>
        <p:nvCxnSpPr>
          <p:cNvPr id="21" name="直接连接符​​(S)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平行四边形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26" name="直接连接符​​(S)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S)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平行四边形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786568"/>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22" name="直接连接符​​(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组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纹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边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25" name="文本框 24">
            <a:extLst>
              <a:ext uri="{FF2B5EF4-FFF2-40B4-BE49-F238E27FC236}">
                <a16:creationId xmlns:a16="http://schemas.microsoft.com/office/drawing/2014/main" id="{F0BB4D3D-930C-4FF4-BB7C-2CB24208150C}"/>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accent6"/>
                </a:solidFill>
                <a:latin typeface="Microsoft YaHei UI" panose="020B0503020204020204" pitchFamily="34" charset="-122"/>
                <a:ea typeface="Microsoft YaHei UI" panose="020B0503020204020204" pitchFamily="34" charset="-122"/>
              </a:rPr>
              <a:t>FR</a:t>
            </a:r>
          </a:p>
        </p:txBody>
      </p:sp>
      <p:sp>
        <p:nvSpPr>
          <p:cNvPr id="36" name="平行四边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页脚占位符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27" name="标题 1" title="标题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
        <p:nvSpPr>
          <p:cNvPr id="29" name="内容占位符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rtlCol="0"/>
          <a:lstStyle>
            <a:lvl1pPr>
              <a:buClr>
                <a:schemeClr val="accent2"/>
              </a:buClr>
              <a:defRPr>
                <a:solidFill>
                  <a:schemeClr val="tx1"/>
                </a:solidFill>
                <a:latin typeface="Microsoft YaHei UI" panose="020B0503020204020204" pitchFamily="34" charset="-122"/>
                <a:ea typeface="Microsoft YaHei UI" panose="020B0503020204020204" pitchFamily="34" charset="-122"/>
              </a:defRPr>
            </a:lvl1pPr>
            <a:lvl2pPr>
              <a:buClr>
                <a:schemeClr val="accent2"/>
              </a:buClr>
              <a:defRPr>
                <a:solidFill>
                  <a:schemeClr val="tx1"/>
                </a:solidFill>
                <a:latin typeface="Microsoft YaHei UI" panose="020B0503020204020204" pitchFamily="34" charset="-122"/>
                <a:ea typeface="Microsoft YaHei UI" panose="020B0503020204020204" pitchFamily="34" charset="-122"/>
              </a:defRPr>
            </a:lvl2pPr>
            <a:lvl3pPr>
              <a:buClr>
                <a:schemeClr val="accent2"/>
              </a:buClr>
              <a:defRPr>
                <a:solidFill>
                  <a:schemeClr val="tx1"/>
                </a:solidFill>
                <a:latin typeface="Microsoft YaHei UI" panose="020B0503020204020204" pitchFamily="34" charset="-122"/>
                <a:ea typeface="Microsoft YaHei UI" panose="020B0503020204020204" pitchFamily="34" charset="-122"/>
              </a:defRPr>
            </a:lvl3pPr>
            <a:lvl4pPr>
              <a:buClr>
                <a:schemeClr val="accent2"/>
              </a:buClr>
              <a:defRPr>
                <a:solidFill>
                  <a:schemeClr val="tx1"/>
                </a:solidFill>
                <a:latin typeface="Microsoft YaHei UI" panose="020B0503020204020204" pitchFamily="34" charset="-122"/>
                <a:ea typeface="Microsoft YaHei UI" panose="020B0503020204020204" pitchFamily="34" charset="-122"/>
              </a:defRPr>
            </a:lvl4pPr>
            <a:lvl5pPr>
              <a:buClr>
                <a:schemeClr val="accent2"/>
              </a:buClr>
              <a:defRPr>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543430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cxnSp>
        <p:nvCxnSpPr>
          <p:cNvPr id="22" name="直接连接符​​(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组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纹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边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25" name="文本框 24">
            <a:extLst>
              <a:ext uri="{FF2B5EF4-FFF2-40B4-BE49-F238E27FC236}">
                <a16:creationId xmlns:a16="http://schemas.microsoft.com/office/drawing/2014/main" id="{F0BB4D3D-930C-4FF4-BB7C-2CB24208150C}"/>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accent6"/>
                </a:solidFill>
                <a:latin typeface="Microsoft YaHei UI" panose="020B0503020204020204" pitchFamily="34" charset="-122"/>
                <a:ea typeface="Microsoft YaHei UI" panose="020B0503020204020204" pitchFamily="34" charset="-122"/>
              </a:rPr>
              <a:t>FR</a:t>
            </a:r>
          </a:p>
        </p:txBody>
      </p:sp>
      <p:sp>
        <p:nvSpPr>
          <p:cNvPr id="36" name="平行四边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页脚占位符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27" name="标题 1" title="标题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
        <p:nvSpPr>
          <p:cNvPr id="14" name="内容占位符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rtlCol="0"/>
          <a:lstStyle>
            <a:lvl1pPr>
              <a:buClr>
                <a:schemeClr val="accent2"/>
              </a:buClr>
              <a:defRPr>
                <a:solidFill>
                  <a:schemeClr val="tx1"/>
                </a:solidFill>
                <a:latin typeface="Microsoft YaHei UI" panose="020B0503020204020204" pitchFamily="34" charset="-122"/>
                <a:ea typeface="Microsoft YaHei UI" panose="020B0503020204020204" pitchFamily="34" charset="-122"/>
              </a:defRPr>
            </a:lvl1pPr>
            <a:lvl2pPr>
              <a:buClr>
                <a:schemeClr val="accent2"/>
              </a:buClr>
              <a:defRPr>
                <a:solidFill>
                  <a:schemeClr val="tx1"/>
                </a:solidFill>
                <a:latin typeface="Microsoft YaHei UI" panose="020B0503020204020204" pitchFamily="34" charset="-122"/>
                <a:ea typeface="Microsoft YaHei UI" panose="020B0503020204020204" pitchFamily="34" charset="-122"/>
              </a:defRPr>
            </a:lvl2pPr>
            <a:lvl3pPr>
              <a:buClr>
                <a:schemeClr val="accent2"/>
              </a:buClr>
              <a:defRPr>
                <a:solidFill>
                  <a:schemeClr val="tx1"/>
                </a:solidFill>
                <a:latin typeface="Microsoft YaHei UI" panose="020B0503020204020204" pitchFamily="34" charset="-122"/>
                <a:ea typeface="Microsoft YaHei UI" panose="020B0503020204020204" pitchFamily="34" charset="-122"/>
              </a:defRPr>
            </a:lvl3pPr>
            <a:lvl4pPr>
              <a:buClr>
                <a:schemeClr val="accent2"/>
              </a:buClr>
              <a:defRPr>
                <a:solidFill>
                  <a:schemeClr val="tx1"/>
                </a:solidFill>
                <a:latin typeface="Microsoft YaHei UI" panose="020B0503020204020204" pitchFamily="34" charset="-122"/>
                <a:ea typeface="Microsoft YaHei UI" panose="020B0503020204020204" pitchFamily="34" charset="-122"/>
              </a:defRPr>
            </a:lvl4pPr>
            <a:lvl5pPr>
              <a:buClr>
                <a:schemeClr val="accent2"/>
              </a:buClr>
              <a:defRPr>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15" name="内容占位符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rtlCol="0"/>
          <a:lstStyle>
            <a:lvl1pPr>
              <a:buClr>
                <a:schemeClr val="accent2"/>
              </a:buClr>
              <a:defRPr>
                <a:solidFill>
                  <a:schemeClr val="tx1"/>
                </a:solidFill>
                <a:latin typeface="Microsoft YaHei UI" panose="020B0503020204020204" pitchFamily="34" charset="-122"/>
                <a:ea typeface="Microsoft YaHei UI" panose="020B0503020204020204" pitchFamily="34" charset="-122"/>
              </a:defRPr>
            </a:lvl1pPr>
            <a:lvl2pPr>
              <a:buClr>
                <a:schemeClr val="accent2"/>
              </a:buClr>
              <a:defRPr>
                <a:solidFill>
                  <a:schemeClr val="tx1"/>
                </a:solidFill>
                <a:latin typeface="Microsoft YaHei UI" panose="020B0503020204020204" pitchFamily="34" charset="-122"/>
                <a:ea typeface="Microsoft YaHei UI" panose="020B0503020204020204" pitchFamily="34" charset="-122"/>
              </a:defRPr>
            </a:lvl2pPr>
            <a:lvl3pPr>
              <a:buClr>
                <a:schemeClr val="accent2"/>
              </a:buClr>
              <a:defRPr>
                <a:solidFill>
                  <a:schemeClr val="tx1"/>
                </a:solidFill>
                <a:latin typeface="Microsoft YaHei UI" panose="020B0503020204020204" pitchFamily="34" charset="-122"/>
                <a:ea typeface="Microsoft YaHei UI" panose="020B0503020204020204" pitchFamily="34" charset="-122"/>
              </a:defRPr>
            </a:lvl3pPr>
            <a:lvl4pPr>
              <a:buClr>
                <a:schemeClr val="accent2"/>
              </a:buClr>
              <a:defRPr>
                <a:solidFill>
                  <a:schemeClr val="tx1"/>
                </a:solidFill>
                <a:latin typeface="Microsoft YaHei UI" panose="020B0503020204020204" pitchFamily="34" charset="-122"/>
                <a:ea typeface="Microsoft YaHei UI" panose="020B0503020204020204" pitchFamily="34" charset="-122"/>
              </a:defRPr>
            </a:lvl4pPr>
            <a:lvl5pPr>
              <a:buClr>
                <a:schemeClr val="accent2"/>
              </a:buClr>
              <a:defRPr>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1284813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cxnSp>
        <p:nvCxnSpPr>
          <p:cNvPr id="22" name="直接连接符​​(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组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纹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边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25" name="文本框 24">
            <a:extLst>
              <a:ext uri="{FF2B5EF4-FFF2-40B4-BE49-F238E27FC236}">
                <a16:creationId xmlns:a16="http://schemas.microsoft.com/office/drawing/2014/main" id="{F0BB4D3D-930C-4FF4-BB7C-2CB24208150C}"/>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accent6"/>
                </a:solidFill>
                <a:latin typeface="Microsoft YaHei UI" panose="020B0503020204020204" pitchFamily="34" charset="-122"/>
                <a:ea typeface="Microsoft YaHei UI" panose="020B0503020204020204" pitchFamily="34" charset="-122"/>
              </a:rPr>
              <a:t>FR</a:t>
            </a:r>
          </a:p>
        </p:txBody>
      </p:sp>
      <p:sp>
        <p:nvSpPr>
          <p:cNvPr id="36" name="平行四边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页脚占位符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27" name="标题 1" title="标题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
        <p:nvSpPr>
          <p:cNvPr id="18" name="文本占位符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rtlCol="0" anchor="b"/>
          <a:lstStyle>
            <a:lvl1pPr marL="0" indent="0">
              <a:buNone/>
              <a:defRPr lang="en-US" b="1" dirty="0">
                <a:solidFill>
                  <a:schemeClr val="accent6"/>
                </a:solidFill>
                <a:latin typeface="Microsoft YaHei UI" panose="020B0503020204020204" pitchFamily="34" charset="-122"/>
                <a:ea typeface="Microsoft YaHei UI" panose="020B0503020204020204" pitchFamily="34" charset="-122"/>
              </a:defRPr>
            </a:lvl1pPr>
          </a:lstStyle>
          <a:p>
            <a:pPr marL="228600" lvl="0" indent="-228600" rtl="0"/>
            <a:r>
              <a:rPr lang="zh-CN" altLang="en-US" noProof="0"/>
              <a:t>单击此处编辑母版文本样式</a:t>
            </a:r>
          </a:p>
        </p:txBody>
      </p:sp>
      <p:sp>
        <p:nvSpPr>
          <p:cNvPr id="20" name="文本占位符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rtlCol="0" anchor="b"/>
          <a:lstStyle>
            <a:lvl1pPr marL="0" indent="0">
              <a:buNone/>
              <a:defRPr sz="2400" b="1">
                <a:solidFill>
                  <a:schemeClr val="accent6"/>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1" name="内容占位符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rtlCol="0"/>
          <a:lstStyle>
            <a:lvl1pPr>
              <a:buClr>
                <a:schemeClr val="accent2"/>
              </a:buClr>
              <a:defRPr>
                <a:solidFill>
                  <a:schemeClr val="tx1"/>
                </a:solidFill>
                <a:latin typeface="Microsoft YaHei UI" panose="020B0503020204020204" pitchFamily="34" charset="-122"/>
                <a:ea typeface="Microsoft YaHei UI" panose="020B0503020204020204" pitchFamily="34" charset="-122"/>
              </a:defRPr>
            </a:lvl1pPr>
            <a:lvl2pPr>
              <a:buClr>
                <a:schemeClr val="accent2"/>
              </a:buClr>
              <a:defRPr>
                <a:solidFill>
                  <a:schemeClr val="tx1"/>
                </a:solidFill>
                <a:latin typeface="Microsoft YaHei UI" panose="020B0503020204020204" pitchFamily="34" charset="-122"/>
                <a:ea typeface="Microsoft YaHei UI" panose="020B0503020204020204" pitchFamily="34" charset="-122"/>
              </a:defRPr>
            </a:lvl2pPr>
            <a:lvl3pPr>
              <a:buClr>
                <a:schemeClr val="accent2"/>
              </a:buClr>
              <a:defRPr>
                <a:solidFill>
                  <a:schemeClr val="tx1"/>
                </a:solidFill>
                <a:latin typeface="Microsoft YaHei UI" panose="020B0503020204020204" pitchFamily="34" charset="-122"/>
                <a:ea typeface="Microsoft YaHei UI" panose="020B0503020204020204" pitchFamily="34" charset="-122"/>
              </a:defRPr>
            </a:lvl3pPr>
            <a:lvl4pPr>
              <a:buClr>
                <a:schemeClr val="accent2"/>
              </a:buClr>
              <a:defRPr>
                <a:solidFill>
                  <a:schemeClr val="tx1"/>
                </a:solidFill>
                <a:latin typeface="Microsoft YaHei UI" panose="020B0503020204020204" pitchFamily="34" charset="-122"/>
                <a:ea typeface="Microsoft YaHei UI" panose="020B0503020204020204" pitchFamily="34" charset="-122"/>
              </a:defRPr>
            </a:lvl4pPr>
            <a:lvl5pPr>
              <a:buClr>
                <a:schemeClr val="accent2"/>
              </a:buClr>
              <a:defRPr>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4" name="内容占位符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rtlCol="0"/>
          <a:lstStyle>
            <a:lvl1pPr>
              <a:buClr>
                <a:schemeClr val="accent2"/>
              </a:buClr>
              <a:defRPr>
                <a:solidFill>
                  <a:schemeClr val="tx1"/>
                </a:solidFill>
                <a:latin typeface="Microsoft YaHei UI" panose="020B0503020204020204" pitchFamily="34" charset="-122"/>
                <a:ea typeface="Microsoft YaHei UI" panose="020B0503020204020204" pitchFamily="34" charset="-122"/>
              </a:defRPr>
            </a:lvl1pPr>
            <a:lvl2pPr>
              <a:buClr>
                <a:schemeClr val="accent2"/>
              </a:buClr>
              <a:defRPr>
                <a:solidFill>
                  <a:schemeClr val="tx1"/>
                </a:solidFill>
                <a:latin typeface="Microsoft YaHei UI" panose="020B0503020204020204" pitchFamily="34" charset="-122"/>
                <a:ea typeface="Microsoft YaHei UI" panose="020B0503020204020204" pitchFamily="34" charset="-122"/>
              </a:defRPr>
            </a:lvl2pPr>
            <a:lvl3pPr>
              <a:buClr>
                <a:schemeClr val="accent2"/>
              </a:buClr>
              <a:defRPr>
                <a:solidFill>
                  <a:schemeClr val="tx1"/>
                </a:solidFill>
                <a:latin typeface="Microsoft YaHei UI" panose="020B0503020204020204" pitchFamily="34" charset="-122"/>
                <a:ea typeface="Microsoft YaHei UI" panose="020B0503020204020204" pitchFamily="34" charset="-122"/>
              </a:defRPr>
            </a:lvl3pPr>
            <a:lvl4pPr>
              <a:buClr>
                <a:schemeClr val="accent2"/>
              </a:buClr>
              <a:defRPr>
                <a:solidFill>
                  <a:schemeClr val="tx1"/>
                </a:solidFill>
                <a:latin typeface="Microsoft YaHei UI" panose="020B0503020204020204" pitchFamily="34" charset="-122"/>
                <a:ea typeface="Microsoft YaHei UI" panose="020B0503020204020204" pitchFamily="34" charset="-122"/>
              </a:defRPr>
            </a:lvl4pPr>
            <a:lvl5pPr>
              <a:buClr>
                <a:schemeClr val="accent2"/>
              </a:buClr>
              <a:defRPr>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452267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带标题的内容">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6" name="直接连接符​​(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标题 1" title="标题">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cxnSp>
        <p:nvCxnSpPr>
          <p:cNvPr id="9" name="直接连接符​​(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占位符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14" name="内容占位符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rtlCol="0"/>
          <a:lstStyle>
            <a:lvl1pPr>
              <a:buClr>
                <a:schemeClr val="accent2"/>
              </a:buClr>
              <a:defRPr sz="2400">
                <a:latin typeface="Microsoft YaHei UI" panose="020B0503020204020204" pitchFamily="34" charset="-122"/>
                <a:ea typeface="Microsoft YaHei UI" panose="020B0503020204020204" pitchFamily="34" charset="-122"/>
              </a:defRPr>
            </a:lvl1pPr>
            <a:lvl2pPr>
              <a:buClr>
                <a:schemeClr val="accent2"/>
              </a:buClr>
              <a:defRPr sz="2000">
                <a:latin typeface="Microsoft YaHei UI" panose="020B0503020204020204" pitchFamily="34" charset="-122"/>
                <a:ea typeface="Microsoft YaHei UI" panose="020B0503020204020204" pitchFamily="34" charset="-122"/>
              </a:defRPr>
            </a:lvl2pPr>
            <a:lvl3pPr>
              <a:buClr>
                <a:schemeClr val="accent2"/>
              </a:buClr>
              <a:defRPr sz="1800">
                <a:latin typeface="Microsoft YaHei UI" panose="020B0503020204020204" pitchFamily="34" charset="-122"/>
                <a:ea typeface="Microsoft YaHei UI" panose="020B0503020204020204" pitchFamily="34" charset="-122"/>
              </a:defRPr>
            </a:lvl3pPr>
            <a:lvl4pPr>
              <a:buClr>
                <a:schemeClr val="accent2"/>
              </a:buClr>
              <a:defRPr sz="1600">
                <a:latin typeface="Microsoft YaHei UI" panose="020B0503020204020204" pitchFamily="34" charset="-122"/>
                <a:ea typeface="Microsoft YaHei UI" panose="020B0503020204020204" pitchFamily="34" charset="-122"/>
              </a:defRPr>
            </a:lvl4pPr>
            <a:lvl5pPr>
              <a:buClr>
                <a:schemeClr val="accent2"/>
              </a:buClr>
              <a:defRPr sz="1600">
                <a:latin typeface="Microsoft YaHei UI" panose="020B0503020204020204" pitchFamily="34" charset="-122"/>
                <a:ea typeface="Microsoft YaHei UI"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55265375"/>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带标题的图片">
    <p:spTree>
      <p:nvGrpSpPr>
        <p:cNvPr id="1" name=""/>
        <p:cNvGrpSpPr/>
        <p:nvPr/>
      </p:nvGrpSpPr>
      <p:grpSpPr>
        <a:xfrm>
          <a:off x="0" y="0"/>
          <a:ext cx="0" cy="0"/>
          <a:chOff x="0" y="0"/>
          <a:chExt cx="0" cy="0"/>
        </a:xfrm>
      </p:grpSpPr>
      <p:sp>
        <p:nvSpPr>
          <p:cNvPr id="11" name="直角三角形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6" name="直接连接符​​(S)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S)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标题 1" title="标题">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cxnSp>
        <p:nvCxnSpPr>
          <p:cNvPr id="9" name="直接连接符​​(S)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占位符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12" name="图片占位符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rtlCol="0"/>
          <a:lstStyle>
            <a:lvl1pPr marL="0" indent="0">
              <a:buNone/>
              <a:defRPr sz="32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Tree>
    <p:extLst>
      <p:ext uri="{BB962C8B-B14F-4D97-AF65-F5344CB8AC3E}">
        <p14:creationId xmlns:p14="http://schemas.microsoft.com/office/powerpoint/2010/main" val="261430260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CC52C5C1-EC33-44C1-9D54-A1058BBF1812}"/>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accent1"/>
                </a:solidFill>
                <a:latin typeface="Microsoft YaHei UI" panose="020B0503020204020204" pitchFamily="34" charset="-122"/>
                <a:ea typeface="Microsoft YaHei UI" panose="020B0503020204020204" pitchFamily="34" charset="-122"/>
              </a:rPr>
              <a:t>FR</a:t>
            </a:r>
          </a:p>
        </p:txBody>
      </p:sp>
      <p:grpSp>
        <p:nvGrpSpPr>
          <p:cNvPr id="26" name="组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斜纹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平行四边形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30" name="平行四边形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页脚占位符 1">
            <a:extLst>
              <a:ext uri="{FF2B5EF4-FFF2-40B4-BE49-F238E27FC236}">
                <a16:creationId xmlns:a16="http://schemas.microsoft.com/office/drawing/2014/main" id="{578C43A6-50C6-704E-BADC-6D83BADE7316}"/>
              </a:ext>
            </a:extLst>
          </p:cNvPr>
          <p:cNvSpPr>
            <a:spLocks noGrp="1"/>
          </p:cNvSpPr>
          <p:nvPr>
            <p:ph type="ftr" sz="quarter"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7E8A2C98-F26E-415A-B931-1B89CA46C1CF}"/>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accent1"/>
                </a:solidFill>
                <a:latin typeface="Microsoft YaHei UI" panose="020B0503020204020204" pitchFamily="34" charset="-122"/>
                <a:ea typeface="Microsoft YaHei UI" panose="020B0503020204020204" pitchFamily="34" charset="-122"/>
              </a:rPr>
              <a:t>FR</a:t>
            </a:r>
          </a:p>
        </p:txBody>
      </p:sp>
      <p:grpSp>
        <p:nvGrpSpPr>
          <p:cNvPr id="27" name="组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斜纹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9" name="直接连接符​​(S)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边形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31" name="平行四边形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3" name="标题 1" title="标题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rtlCol="0" anchor="b">
            <a:normAutofit/>
          </a:bodyPr>
          <a:lstStyle>
            <a:lvl1pPr>
              <a:defRPr sz="44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
        <p:nvSpPr>
          <p:cNvPr id="2" name="页脚占位符 1">
            <a:extLst>
              <a:ext uri="{FF2B5EF4-FFF2-40B4-BE49-F238E27FC236}">
                <a16:creationId xmlns:a16="http://schemas.microsoft.com/office/drawing/2014/main" id="{CB69A007-934D-7A4B-9EFA-82044EF4DC33}"/>
              </a:ext>
            </a:extLst>
          </p:cNvPr>
          <p:cNvSpPr>
            <a:spLocks noGrp="1"/>
          </p:cNvSpPr>
          <p:nvPr>
            <p:ph type="ftr" sz="quarter"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CE2EB-00DF-4EBA-BF1F-D37805D45585}"/>
              </a:ext>
            </a:extLst>
          </p:cNvPr>
          <p:cNvSpPr>
            <a:spLocks noGrp="1"/>
          </p:cNvSpPr>
          <p:nvPr>
            <p:ph type="title"/>
          </p:nvPr>
        </p:nvSpPr>
        <p:spPr/>
        <p:txBody>
          <a:bodyPr rtlCol="0"/>
          <a:lstStyle/>
          <a:p>
            <a:pPr rtl="0"/>
            <a:r>
              <a:rPr lang="zh-CN" altLang="en-US" noProof="0"/>
              <a:t>单击此处编辑母版标题样式</a:t>
            </a:r>
            <a:endParaRPr lang="zh-CN" altLang="en-US" noProof="0"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包含图像的节标题">
    <p:spTree>
      <p:nvGrpSpPr>
        <p:cNvPr id="1" name=""/>
        <p:cNvGrpSpPr/>
        <p:nvPr/>
      </p:nvGrpSpPr>
      <p:grpSpPr>
        <a:xfrm>
          <a:off x="0" y="0"/>
          <a:ext cx="0" cy="0"/>
          <a:chOff x="0" y="0"/>
          <a:chExt cx="0" cy="0"/>
        </a:xfrm>
      </p:grpSpPr>
      <p:sp>
        <p:nvSpPr>
          <p:cNvPr id="19" name="直角三角形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7" name="平行四边形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18" name="直接连接符​​(S)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标题 1" title="标题">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单击此处编辑母版标题样式</a:t>
            </a:r>
          </a:p>
        </p:txBody>
      </p:sp>
      <p:sp>
        <p:nvSpPr>
          <p:cNvPr id="101" name="文本占位符 2" title="副标题">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dirty="0"/>
              <a:t>编辑母版文本样式</a:t>
            </a:r>
          </a:p>
        </p:txBody>
      </p:sp>
      <p:cxnSp>
        <p:nvCxnSpPr>
          <p:cNvPr id="21" name="直接连接符​​(S)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平行四边形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26" name="直接连接符​​(S)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图片占位符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cxnSp>
        <p:nvCxnSpPr>
          <p:cNvPr id="16" name="直接连接符​​(S)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平行四边形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文本版式 01">
    <p:spTree>
      <p:nvGrpSpPr>
        <p:cNvPr id="1" name=""/>
        <p:cNvGrpSpPr/>
        <p:nvPr/>
      </p:nvGrpSpPr>
      <p:grpSpPr>
        <a:xfrm>
          <a:off x="0" y="0"/>
          <a:ext cx="0" cy="0"/>
          <a:chOff x="0" y="0"/>
          <a:chExt cx="0" cy="0"/>
        </a:xfrm>
      </p:grpSpPr>
      <p:sp>
        <p:nvSpPr>
          <p:cNvPr id="3" name="内容占位符 2" title="项目符号">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latin typeface="Microsoft YaHei UI" panose="020B0503020204020204" pitchFamily="34" charset="-122"/>
                <a:ea typeface="Microsoft YaHei UI" panose="020B0503020204020204" pitchFamily="34" charset="-122"/>
              </a:defRPr>
            </a:lvl1pPr>
            <a:lvl2pPr>
              <a:buClr>
                <a:schemeClr val="accent2"/>
              </a:buClr>
              <a:defRPr sz="2000">
                <a:solidFill>
                  <a:schemeClr val="tx1"/>
                </a:solidFill>
                <a:latin typeface="Microsoft YaHei UI" panose="020B0503020204020204" pitchFamily="34" charset="-122"/>
                <a:ea typeface="Microsoft YaHei UI" panose="020B0503020204020204" pitchFamily="34" charset="-122"/>
              </a:defRPr>
            </a:lvl2pPr>
            <a:lvl3pPr>
              <a:buClr>
                <a:schemeClr val="accent2"/>
              </a:buClr>
              <a:defRPr sz="1800">
                <a:solidFill>
                  <a:schemeClr val="tx1"/>
                </a:solidFill>
                <a:latin typeface="Microsoft YaHei UI" panose="020B0503020204020204" pitchFamily="34" charset="-122"/>
                <a:ea typeface="Microsoft YaHei UI" panose="020B0503020204020204" pitchFamily="34" charset="-122"/>
              </a:defRPr>
            </a:lvl3pPr>
            <a:lvl4pPr>
              <a:buClr>
                <a:schemeClr val="accent2"/>
              </a:buClr>
              <a:defRPr sz="1600">
                <a:solidFill>
                  <a:schemeClr val="tx1"/>
                </a:solidFill>
                <a:latin typeface="Microsoft YaHei UI" panose="020B0503020204020204" pitchFamily="34" charset="-122"/>
                <a:ea typeface="Microsoft YaHei UI" panose="020B0503020204020204" pitchFamily="34" charset="-122"/>
              </a:defRPr>
            </a:lvl4pPr>
            <a:lvl5pPr>
              <a:buClr>
                <a:schemeClr val="accent2"/>
              </a:buClr>
              <a:defRPr sz="160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4" name="直角三角形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5" name="平行四边形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34" name="直接连接符​​(S)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文本占位符 4" title="副标题">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rtlCol="0"/>
          <a:lstStyle>
            <a:lvl1pPr marL="0" indent="0">
              <a:buNone/>
              <a:defRPr sz="2000" spc="300">
                <a:solidFill>
                  <a:schemeClr val="accent6"/>
                </a:solidFill>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dirty="0"/>
              <a:t>单击副标题样式</a:t>
            </a:r>
          </a:p>
        </p:txBody>
      </p:sp>
      <p:sp>
        <p:nvSpPr>
          <p:cNvPr id="2" name="标题 1" title="标题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 </a:t>
            </a:r>
            <a:br>
              <a:rPr lang="zh-CN" altLang="en-US" noProof="0" dirty="0"/>
            </a:br>
            <a:r>
              <a:rPr lang="zh-CN" altLang="en-US" noProof="0" dirty="0"/>
              <a:t>母版标题样式 </a:t>
            </a:r>
          </a:p>
        </p:txBody>
      </p:sp>
      <p:sp>
        <p:nvSpPr>
          <p:cNvPr id="15" name="图片占位符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rtlCol="0" anchor="ctr">
            <a:noAutofit/>
          </a:bodyPr>
          <a:lstStyle>
            <a:lvl1pPr marL="0" indent="0" algn="ctr">
              <a:buNone/>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sp>
        <p:nvSpPr>
          <p:cNvPr id="4" name="页脚占位符 3">
            <a:extLst>
              <a:ext uri="{FF2B5EF4-FFF2-40B4-BE49-F238E27FC236}">
                <a16:creationId xmlns:a16="http://schemas.microsoft.com/office/drawing/2014/main" id="{5ADB14A5-A767-774C-85B8-68EF914689F6}"/>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6" name="灯片编号占位符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文本版式 02">
    <p:spTree>
      <p:nvGrpSpPr>
        <p:cNvPr id="1" name=""/>
        <p:cNvGrpSpPr/>
        <p:nvPr/>
      </p:nvGrpSpPr>
      <p:grpSpPr>
        <a:xfrm>
          <a:off x="0" y="0"/>
          <a:ext cx="0" cy="0"/>
          <a:chOff x="0" y="0"/>
          <a:chExt cx="0" cy="0"/>
        </a:xfrm>
      </p:grpSpPr>
      <p:sp>
        <p:nvSpPr>
          <p:cNvPr id="35" name="直角三角形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18" name="图片占位符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rtlCol="0" anchor="ctr">
            <a:noAutofit/>
          </a:bodyPr>
          <a:lstStyle>
            <a:lvl1pPr marL="0" indent="0" algn="r">
              <a:buNone/>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sp>
        <p:nvSpPr>
          <p:cNvPr id="3" name="内容占位符 2" title="项目符号">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latin typeface="Microsoft YaHei UI" panose="020B0503020204020204" pitchFamily="34" charset="-122"/>
                <a:ea typeface="Microsoft YaHei UI" panose="020B0503020204020204" pitchFamily="34" charset="-122"/>
              </a:defRPr>
            </a:lvl1pPr>
            <a:lvl2pPr>
              <a:buClr>
                <a:schemeClr val="accent2"/>
              </a:buClr>
              <a:defRPr sz="2000">
                <a:solidFill>
                  <a:schemeClr val="tx1"/>
                </a:solidFill>
                <a:latin typeface="Microsoft YaHei UI" panose="020B0503020204020204" pitchFamily="34" charset="-122"/>
                <a:ea typeface="Microsoft YaHei UI" panose="020B0503020204020204" pitchFamily="34" charset="-122"/>
              </a:defRPr>
            </a:lvl2pPr>
            <a:lvl3pPr>
              <a:buClr>
                <a:schemeClr val="accent2"/>
              </a:buClr>
              <a:defRPr sz="1800">
                <a:solidFill>
                  <a:schemeClr val="tx1"/>
                </a:solidFill>
                <a:latin typeface="Microsoft YaHei UI" panose="020B0503020204020204" pitchFamily="34" charset="-122"/>
                <a:ea typeface="Microsoft YaHei UI" panose="020B0503020204020204" pitchFamily="34" charset="-122"/>
              </a:defRPr>
            </a:lvl3pPr>
            <a:lvl4pPr>
              <a:buClr>
                <a:schemeClr val="accent2"/>
              </a:buClr>
              <a:defRPr sz="1600">
                <a:solidFill>
                  <a:schemeClr val="tx1"/>
                </a:solidFill>
                <a:latin typeface="Microsoft YaHei UI" panose="020B0503020204020204" pitchFamily="34" charset="-122"/>
                <a:ea typeface="Microsoft YaHei UI" panose="020B0503020204020204" pitchFamily="34" charset="-122"/>
              </a:defRPr>
            </a:lvl4pPr>
            <a:lvl5pPr>
              <a:buClr>
                <a:schemeClr val="accent2"/>
              </a:buClr>
              <a:defRPr sz="1600">
                <a:solidFill>
                  <a:schemeClr val="tx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5" name="平行四边形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34" name="直接连接符​​(S)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文本占位符 4" title="副标题">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rtlCol="0"/>
          <a:lstStyle>
            <a:lvl1pPr marL="0" indent="0">
              <a:buNone/>
              <a:defRPr sz="2000" spc="300">
                <a:solidFill>
                  <a:schemeClr val="accent6"/>
                </a:solidFill>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dirty="0"/>
              <a:t>单击副标题样式</a:t>
            </a:r>
          </a:p>
        </p:txBody>
      </p:sp>
      <p:sp>
        <p:nvSpPr>
          <p:cNvPr id="17" name="文本框 16">
            <a:extLst>
              <a:ext uri="{FF2B5EF4-FFF2-40B4-BE49-F238E27FC236}">
                <a16:creationId xmlns:a16="http://schemas.microsoft.com/office/drawing/2014/main" id="{3EB154C1-CE47-4220-9832-4FD0868A64A8}"/>
              </a:ext>
            </a:extLst>
          </p:cNvPr>
          <p:cNvSpPr txBox="1"/>
          <p:nvPr userDrawn="1"/>
        </p:nvSpPr>
        <p:spPr>
          <a:xfrm>
            <a:off x="11073384" y="237744"/>
            <a:ext cx="732893" cy="615553"/>
          </a:xfrm>
          <a:prstGeom prst="rect">
            <a:avLst/>
          </a:prstGeom>
          <a:noFill/>
        </p:spPr>
        <p:txBody>
          <a:bodyPr wrap="none" rtlCol="0">
            <a:spAutoFit/>
          </a:bodyPr>
          <a:lstStyle/>
          <a:p>
            <a:pPr rtl="0"/>
            <a:r>
              <a:rPr lang="en-US" altLang="zh-CN" sz="3400" b="1" noProof="0" dirty="0">
                <a:solidFill>
                  <a:schemeClr val="accent1"/>
                </a:solidFill>
                <a:latin typeface="Microsoft YaHei UI" panose="020B0503020204020204" pitchFamily="34" charset="-122"/>
                <a:ea typeface="Microsoft YaHei UI" panose="020B0503020204020204" pitchFamily="34" charset="-122"/>
              </a:rPr>
              <a:t>FR</a:t>
            </a:r>
          </a:p>
        </p:txBody>
      </p:sp>
      <p:sp>
        <p:nvSpPr>
          <p:cNvPr id="19" name="标题 1" title="标题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 </a:t>
            </a:r>
            <a:br>
              <a:rPr lang="zh-CN" altLang="en-US" noProof="0" dirty="0"/>
            </a:br>
            <a:r>
              <a:rPr lang="zh-CN" altLang="en-US" noProof="0" dirty="0"/>
              <a:t>母版标题样式 </a:t>
            </a:r>
          </a:p>
        </p:txBody>
      </p:sp>
      <p:sp>
        <p:nvSpPr>
          <p:cNvPr id="2" name="页脚占位符 1">
            <a:extLst>
              <a:ext uri="{FF2B5EF4-FFF2-40B4-BE49-F238E27FC236}">
                <a16:creationId xmlns:a16="http://schemas.microsoft.com/office/drawing/2014/main" id="{6E55A0B9-F639-8643-9C4D-B93B8EE21A79}"/>
              </a:ext>
            </a:extLst>
          </p:cNvPr>
          <p:cNvSpPr>
            <a:spLocks noGrp="1"/>
          </p:cNvSpPr>
          <p:nvPr>
            <p:ph type="ftr"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4" name="灯片编号占位符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带副标题的比较">
    <p:spTree>
      <p:nvGrpSpPr>
        <p:cNvPr id="1" name=""/>
        <p:cNvGrpSpPr/>
        <p:nvPr/>
      </p:nvGrpSpPr>
      <p:grpSpPr>
        <a:xfrm>
          <a:off x="0" y="0"/>
          <a:ext cx="0" cy="0"/>
          <a:chOff x="0" y="0"/>
          <a:chExt cx="0" cy="0"/>
        </a:xfrm>
      </p:grpSpPr>
      <p:cxnSp>
        <p:nvCxnSpPr>
          <p:cNvPr id="22" name="直接连接符​​(S)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组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斜纹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平行四边形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17" name="文本占位符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rtlCol="0" anchor="b">
            <a:normAutofit/>
          </a:bodyPr>
          <a:lstStyle>
            <a:lvl1pPr marL="0" indent="0">
              <a:lnSpc>
                <a:spcPct val="100000"/>
              </a:lnSpc>
              <a:spcBef>
                <a:spcPts val="0"/>
              </a:spcBef>
              <a:buNone/>
              <a:defRPr sz="2800" b="1">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8" name="内容占位符 3" title="项目符号">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rtlCol="0">
            <a:normAutofit/>
          </a:bodyPr>
          <a:lstStyle>
            <a:lvl1pPr>
              <a:defRPr lang="en-US" dirty="0">
                <a:solidFill>
                  <a:schemeClr val="tx1"/>
                </a:solidFill>
                <a:latin typeface="Microsoft YaHei UI" panose="020B0503020204020204" pitchFamily="34" charset="-122"/>
                <a:ea typeface="Microsoft YaHei UI" panose="020B0503020204020204" pitchFamily="34" charset="-122"/>
              </a:defRPr>
            </a:lvl1pPr>
            <a:lvl2pPr>
              <a:defRPr lang="en-US" dirty="0">
                <a:solidFill>
                  <a:schemeClr val="tx1"/>
                </a:solidFill>
                <a:latin typeface="Microsoft YaHei UI" panose="020B0503020204020204" pitchFamily="34" charset="-122"/>
                <a:ea typeface="Microsoft YaHei UI" panose="020B0503020204020204" pitchFamily="34" charset="-122"/>
              </a:defRPr>
            </a:lvl2pPr>
            <a:lvl3pPr>
              <a:defRPr lang="en-US" dirty="0">
                <a:solidFill>
                  <a:schemeClr val="tx1"/>
                </a:solidFill>
                <a:latin typeface="Microsoft YaHei UI" panose="020B0503020204020204" pitchFamily="34" charset="-122"/>
                <a:ea typeface="Microsoft YaHei UI" panose="020B0503020204020204" pitchFamily="34" charset="-122"/>
              </a:defRPr>
            </a:lvl3pPr>
            <a:lvl4pPr>
              <a:defRPr lang="en-US" dirty="0">
                <a:solidFill>
                  <a:schemeClr val="tx1"/>
                </a:solidFill>
                <a:latin typeface="Microsoft YaHei UI" panose="020B0503020204020204" pitchFamily="34" charset="-122"/>
                <a:ea typeface="Microsoft YaHei UI" panose="020B0503020204020204" pitchFamily="34" charset="-122"/>
              </a:defRPr>
            </a:lvl4pPr>
            <a:lvl5pPr>
              <a:defRPr lang="en-IN" dirty="0">
                <a:solidFill>
                  <a:schemeClr val="tx1"/>
                </a:solidFill>
                <a:latin typeface="Microsoft YaHei UI" panose="020B0503020204020204" pitchFamily="34" charset="-122"/>
                <a:ea typeface="Microsoft YaHei UI" panose="020B0503020204020204" pitchFamily="34" charset="-122"/>
              </a:defRPr>
            </a:lvl5pPr>
          </a:lstStyle>
          <a:p>
            <a:pPr lvl="0" rtl="0">
              <a:buClr>
                <a:schemeClr val="accent2"/>
              </a:buClr>
            </a:pPr>
            <a:r>
              <a:rPr lang="zh-CN" altLang="en-US" noProof="0"/>
              <a:t>单击此处编辑母版文本样式</a:t>
            </a:r>
          </a:p>
          <a:p>
            <a:pPr lvl="1" rtl="0">
              <a:buClr>
                <a:schemeClr val="accent2"/>
              </a:buClr>
            </a:pPr>
            <a:r>
              <a:rPr lang="zh-CN" altLang="en-US" noProof="0"/>
              <a:t>二级</a:t>
            </a:r>
          </a:p>
          <a:p>
            <a:pPr lvl="2" rtl="0">
              <a:buClr>
                <a:schemeClr val="accent2"/>
              </a:buClr>
            </a:pPr>
            <a:r>
              <a:rPr lang="zh-CN" altLang="en-US" noProof="0"/>
              <a:t>三级</a:t>
            </a:r>
          </a:p>
          <a:p>
            <a:pPr lvl="3" rtl="0">
              <a:buClr>
                <a:schemeClr val="accent2"/>
              </a:buClr>
            </a:pPr>
            <a:r>
              <a:rPr lang="zh-CN" altLang="en-US" noProof="0"/>
              <a:t>四级</a:t>
            </a:r>
          </a:p>
          <a:p>
            <a:pPr lvl="4" rtl="0">
              <a:buClr>
                <a:schemeClr val="accent2"/>
              </a:buClr>
            </a:pPr>
            <a:r>
              <a:rPr lang="zh-CN" altLang="en-US" noProof="0"/>
              <a:t>五级</a:t>
            </a:r>
            <a:endParaRPr lang="zh-CN" altLang="en-US" noProof="0" dirty="0"/>
          </a:p>
        </p:txBody>
      </p:sp>
      <p:sp>
        <p:nvSpPr>
          <p:cNvPr id="19" name="文本占位符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rtlCol="0" anchor="b">
            <a:normAutofit/>
          </a:bodyPr>
          <a:lstStyle>
            <a:lvl1pPr marL="0" indent="0">
              <a:lnSpc>
                <a:spcPct val="100000"/>
              </a:lnSpc>
              <a:buNone/>
              <a:defRPr sz="2800" b="1">
                <a:solidFill>
                  <a:schemeClr val="tx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0" name="内容占位符 5" title="项目符号">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rtlCol="0">
            <a:normAutofit/>
          </a:bodyPr>
          <a:lstStyle>
            <a:lvl1pPr>
              <a:defRPr lang="en-US" dirty="0">
                <a:solidFill>
                  <a:schemeClr val="tx1"/>
                </a:solidFill>
                <a:latin typeface="Microsoft YaHei UI" panose="020B0503020204020204" pitchFamily="34" charset="-122"/>
                <a:ea typeface="Microsoft YaHei UI" panose="020B0503020204020204" pitchFamily="34" charset="-122"/>
              </a:defRPr>
            </a:lvl1pPr>
            <a:lvl2pPr>
              <a:defRPr lang="en-US" dirty="0">
                <a:solidFill>
                  <a:schemeClr val="tx1"/>
                </a:solidFill>
                <a:latin typeface="Microsoft YaHei UI" panose="020B0503020204020204" pitchFamily="34" charset="-122"/>
                <a:ea typeface="Microsoft YaHei UI" panose="020B0503020204020204" pitchFamily="34" charset="-122"/>
              </a:defRPr>
            </a:lvl2pPr>
            <a:lvl3pPr>
              <a:defRPr lang="en-US" dirty="0">
                <a:solidFill>
                  <a:schemeClr val="tx1"/>
                </a:solidFill>
                <a:latin typeface="Microsoft YaHei UI" panose="020B0503020204020204" pitchFamily="34" charset="-122"/>
                <a:ea typeface="Microsoft YaHei UI" panose="020B0503020204020204" pitchFamily="34" charset="-122"/>
              </a:defRPr>
            </a:lvl3pPr>
            <a:lvl4pPr>
              <a:defRPr lang="en-US" dirty="0">
                <a:solidFill>
                  <a:schemeClr val="tx1"/>
                </a:solidFill>
                <a:latin typeface="Microsoft YaHei UI" panose="020B0503020204020204" pitchFamily="34" charset="-122"/>
                <a:ea typeface="Microsoft YaHei UI" panose="020B0503020204020204" pitchFamily="34" charset="-122"/>
              </a:defRPr>
            </a:lvl4pPr>
            <a:lvl5pPr>
              <a:defRPr lang="en-IN" dirty="0">
                <a:solidFill>
                  <a:schemeClr val="tx1"/>
                </a:solidFill>
                <a:latin typeface="Microsoft YaHei UI" panose="020B0503020204020204" pitchFamily="34" charset="-122"/>
                <a:ea typeface="Microsoft YaHei UI" panose="020B0503020204020204" pitchFamily="34" charset="-122"/>
              </a:defRPr>
            </a:lvl5pPr>
          </a:lstStyle>
          <a:p>
            <a:pPr lvl="0" rtl="0">
              <a:buClr>
                <a:schemeClr val="accent2"/>
              </a:buClr>
            </a:pPr>
            <a:r>
              <a:rPr lang="zh-CN" altLang="en-US" noProof="0"/>
              <a:t>单击此处编辑母版文本样式</a:t>
            </a:r>
          </a:p>
          <a:p>
            <a:pPr lvl="1" rtl="0">
              <a:buClr>
                <a:schemeClr val="accent2"/>
              </a:buClr>
            </a:pPr>
            <a:r>
              <a:rPr lang="zh-CN" altLang="en-US" noProof="0"/>
              <a:t>二级</a:t>
            </a:r>
          </a:p>
          <a:p>
            <a:pPr lvl="2" rtl="0">
              <a:buClr>
                <a:schemeClr val="accent2"/>
              </a:buClr>
            </a:pPr>
            <a:r>
              <a:rPr lang="zh-CN" altLang="en-US" noProof="0"/>
              <a:t>三级</a:t>
            </a:r>
          </a:p>
          <a:p>
            <a:pPr lvl="3" rtl="0">
              <a:buClr>
                <a:schemeClr val="accent2"/>
              </a:buClr>
            </a:pPr>
            <a:r>
              <a:rPr lang="zh-CN" altLang="en-US" noProof="0"/>
              <a:t>四级</a:t>
            </a:r>
          </a:p>
          <a:p>
            <a:pPr lvl="4" rtl="0">
              <a:buClr>
                <a:schemeClr val="accent2"/>
              </a:buClr>
            </a:pPr>
            <a:r>
              <a:rPr lang="zh-CN" altLang="en-US" noProof="0"/>
              <a:t>五级</a:t>
            </a:r>
            <a:endParaRPr lang="zh-CN" altLang="en-US" noProof="0" dirty="0"/>
          </a:p>
        </p:txBody>
      </p:sp>
      <p:sp>
        <p:nvSpPr>
          <p:cNvPr id="24" name="文本占位符 4" title="副标题">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dirty="0"/>
              <a:t>单击副标题样式</a:t>
            </a:r>
          </a:p>
        </p:txBody>
      </p:sp>
      <p:sp>
        <p:nvSpPr>
          <p:cNvPr id="25" name="文本框 24">
            <a:extLst>
              <a:ext uri="{FF2B5EF4-FFF2-40B4-BE49-F238E27FC236}">
                <a16:creationId xmlns:a16="http://schemas.microsoft.com/office/drawing/2014/main" id="{F0BB4D3D-930C-4FF4-BB7C-2CB24208150C}"/>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accent1"/>
                </a:solidFill>
                <a:latin typeface="Microsoft YaHei UI" panose="020B0503020204020204" pitchFamily="34" charset="-122"/>
                <a:ea typeface="Microsoft YaHei UI" panose="020B0503020204020204" pitchFamily="34" charset="-122"/>
              </a:rPr>
              <a:t>FR</a:t>
            </a:r>
          </a:p>
        </p:txBody>
      </p:sp>
      <p:sp>
        <p:nvSpPr>
          <p:cNvPr id="36" name="平行四边形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2" name="页脚占位符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27" name="标题 1" title="标题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表">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A4F49194-9068-41AA-B460-962319BF96A4}"/>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accent1"/>
                </a:solidFill>
                <a:latin typeface="Microsoft YaHei UI" panose="020B0503020204020204" pitchFamily="34" charset="-122"/>
                <a:ea typeface="Microsoft YaHei UI" panose="020B0503020204020204" pitchFamily="34" charset="-122"/>
              </a:rPr>
              <a:t>FR</a:t>
            </a:r>
          </a:p>
        </p:txBody>
      </p:sp>
      <p:grpSp>
        <p:nvGrpSpPr>
          <p:cNvPr id="28" name="组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斜纹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30" name="直接连接符​​(S)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平行四边形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33" name="平行四边形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4" name="文本占位符 4" title="副标题">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dirty="0"/>
              <a:t>单击副标题样式</a:t>
            </a:r>
          </a:p>
        </p:txBody>
      </p:sp>
      <p:sp>
        <p:nvSpPr>
          <p:cNvPr id="2" name="页脚占位符 1">
            <a:extLst>
              <a:ext uri="{FF2B5EF4-FFF2-40B4-BE49-F238E27FC236}">
                <a16:creationId xmlns:a16="http://schemas.microsoft.com/office/drawing/2014/main" id="{D6990C03-1647-2044-B335-6F5F19E4E5FC}"/>
              </a:ext>
            </a:extLst>
          </p:cNvPr>
          <p:cNvSpPr>
            <a:spLocks noGrp="1"/>
          </p:cNvSpPr>
          <p:nvPr>
            <p:ph type="ftr" sz="quarter" idx="17"/>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17" name="标题 1" title="标题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
        <p:nvSpPr>
          <p:cNvPr id="5" name="文本占位符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rtlCol="0"/>
          <a:lstStyle>
            <a:lvl1pPr marL="0" indent="0">
              <a:buNone/>
              <a:defRPr sz="2400">
                <a:solidFill>
                  <a:schemeClr val="tx1"/>
                </a:solidFill>
                <a:latin typeface="Microsoft YaHei UI" panose="020B0503020204020204" pitchFamily="34" charset="-122"/>
                <a:ea typeface="Microsoft YaHei UI" panose="020B0503020204020204" pitchFamily="34" charset="-122"/>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rtl="0"/>
            <a:r>
              <a:rPr lang="zh-CN" altLang="en-US" noProof="0" dirty="0"/>
              <a:t>在此处键入文本</a:t>
            </a:r>
          </a:p>
        </p:txBody>
      </p:sp>
      <p:sp>
        <p:nvSpPr>
          <p:cNvPr id="20" name="图表占位符 2" title="图表">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rtlCol="0">
            <a:noAutofit/>
          </a:bodyPr>
          <a:lstStyle>
            <a:lvl1pPr marL="0" indent="0" algn="ctr">
              <a:buNone/>
              <a:defRPr sz="2000" b="0" i="0">
                <a:solidFill>
                  <a:schemeClr val="tx1"/>
                </a:solidFill>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lvl="0" rtl="0"/>
            <a:r>
              <a:rPr lang="zh-CN" altLang="en-US" noProof="0"/>
              <a:t>单击图标添加图表</a:t>
            </a:r>
            <a:endParaRPr lang="zh-CN" alt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格">
    <p:spTree>
      <p:nvGrpSpPr>
        <p:cNvPr id="1" name=""/>
        <p:cNvGrpSpPr/>
        <p:nvPr/>
      </p:nvGrpSpPr>
      <p:grpSpPr>
        <a:xfrm>
          <a:off x="0" y="0"/>
          <a:ext cx="0" cy="0"/>
          <a:chOff x="0" y="0"/>
          <a:chExt cx="0" cy="0"/>
        </a:xfrm>
      </p:grpSpPr>
      <p:sp>
        <p:nvSpPr>
          <p:cNvPr id="15" name="表格占位符 11" title="表格">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rtlCol="0">
            <a:noAutofit/>
          </a:bodyPr>
          <a:lstStyle>
            <a:lvl1pPr marL="0" indent="0" algn="ctr">
              <a:buNone/>
              <a:defRPr sz="2000" baseline="0">
                <a:solidFill>
                  <a:schemeClr val="tx1"/>
                </a:solidFill>
                <a:latin typeface="Microsoft YaHei UI" panose="020B0503020204020204" pitchFamily="34" charset="-122"/>
                <a:ea typeface="Microsoft YaHei UI" panose="020B0503020204020204" pitchFamily="34" charset="-122"/>
              </a:defRPr>
            </a:lvl1pPr>
          </a:lstStyle>
          <a:p>
            <a:pPr lvl="0" rtl="0"/>
            <a:r>
              <a:rPr lang="zh-CN" altLang="en-US" noProof="0"/>
              <a:t>单击图标添加表格</a:t>
            </a:r>
            <a:endParaRPr lang="zh-CN" altLang="en-US" noProof="0" dirty="0"/>
          </a:p>
        </p:txBody>
      </p:sp>
      <p:sp>
        <p:nvSpPr>
          <p:cNvPr id="16" name="文本框 15">
            <a:extLst>
              <a:ext uri="{FF2B5EF4-FFF2-40B4-BE49-F238E27FC236}">
                <a16:creationId xmlns:a16="http://schemas.microsoft.com/office/drawing/2014/main" id="{B84020D1-D35E-497E-97F1-84A6EA9D048E}"/>
              </a:ext>
            </a:extLst>
          </p:cNvPr>
          <p:cNvSpPr txBox="1"/>
          <p:nvPr userDrawn="1"/>
        </p:nvSpPr>
        <p:spPr>
          <a:xfrm>
            <a:off x="11072378" y="235732"/>
            <a:ext cx="732893" cy="615553"/>
          </a:xfrm>
          <a:prstGeom prst="rect">
            <a:avLst/>
          </a:prstGeom>
          <a:noFill/>
        </p:spPr>
        <p:txBody>
          <a:bodyPr wrap="none" rtlCol="0">
            <a:spAutoFit/>
          </a:bodyPr>
          <a:lstStyle/>
          <a:p>
            <a:pPr rtl="0"/>
            <a:r>
              <a:rPr lang="en-US" altLang="zh-CN" sz="3400" b="1" noProof="0" dirty="0">
                <a:solidFill>
                  <a:schemeClr val="accent1"/>
                </a:solidFill>
                <a:latin typeface="Microsoft YaHei UI" panose="020B0503020204020204" pitchFamily="34" charset="-122"/>
                <a:ea typeface="Microsoft YaHei UI" panose="020B0503020204020204" pitchFamily="34" charset="-122"/>
              </a:rPr>
              <a:t>FR</a:t>
            </a:r>
          </a:p>
        </p:txBody>
      </p:sp>
      <p:grpSp>
        <p:nvGrpSpPr>
          <p:cNvPr id="26" name="组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斜纹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solidFill>
                  <a:schemeClr val="tx1"/>
                </a:solidFill>
                <a:latin typeface="Microsoft YaHei UI" panose="020B0503020204020204" pitchFamily="34" charset="-122"/>
                <a:ea typeface="Microsoft YaHei UI" panose="020B0503020204020204" pitchFamily="34" charset="-122"/>
              </a:endParaRPr>
            </a:p>
          </p:txBody>
        </p:sp>
        <p:cxnSp>
          <p:nvCxnSpPr>
            <p:cNvPr id="28" name="直接连接符​​(S)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平行四边形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grpSp>
      <p:sp>
        <p:nvSpPr>
          <p:cNvPr id="36" name="平行四边形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37" name="文本占位符 4" title="副标题">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latin typeface="Microsoft YaHei UI" panose="020B0503020204020204" pitchFamily="34" charset="-122"/>
                <a:ea typeface="Microsoft YaHei UI" panose="020B0503020204020204" pitchFamily="34" charset="-122"/>
              </a:defRPr>
            </a:lvl1pPr>
            <a:lvl2pPr marL="457200" indent="0">
              <a:buNone/>
              <a:defRPr/>
            </a:lvl2pPr>
          </a:lstStyle>
          <a:p>
            <a:pPr lvl="0" rtl="0"/>
            <a:r>
              <a:rPr lang="zh-CN" altLang="en-US" noProof="0" dirty="0"/>
              <a:t>单击副标题样式</a:t>
            </a:r>
          </a:p>
        </p:txBody>
      </p:sp>
      <p:sp>
        <p:nvSpPr>
          <p:cNvPr id="2" name="页脚占位符 1">
            <a:extLst>
              <a:ext uri="{FF2B5EF4-FFF2-40B4-BE49-F238E27FC236}">
                <a16:creationId xmlns:a16="http://schemas.microsoft.com/office/drawing/2014/main" id="{5750A33E-CEFE-4D43-9554-513B01B1D3D9}"/>
              </a:ext>
            </a:extLst>
          </p:cNvPr>
          <p:cNvSpPr>
            <a:spLocks noGrp="1"/>
          </p:cNvSpPr>
          <p:nvPr>
            <p:ph type="ftr" sz="quarter" idx="17"/>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3" name="灯片编号占位符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rtlCol="0"/>
          <a:lstStyle>
            <a:lvl1pPr>
              <a:defRPr>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17" name="标题 1" title="标题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 </a:t>
            </a:r>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4" name="直角三角形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sp>
        <p:nvSpPr>
          <p:cNvPr id="5" name="图片占位符 31" title="图像">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rtlCol="0" anchor="ctr"/>
          <a:lstStyle>
            <a:lvl1pPr marL="0" indent="0" algn="ctr">
              <a:buNone/>
              <a:defRPr sz="11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dirty="0"/>
              <a:t>将图像插入或拖放到此处</a:t>
            </a:r>
          </a:p>
        </p:txBody>
      </p:sp>
      <p:cxnSp>
        <p:nvCxnSpPr>
          <p:cNvPr id="6" name="直接连接符​​(S)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标题 1" title="标题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rtlCol="0" anchor="ctr">
            <a:normAutofit/>
          </a:bodyPr>
          <a:lstStyle>
            <a:lvl1pPr>
              <a:defRPr sz="3600" b="1">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dirty="0"/>
              <a:t>在此处添加描述</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9" name="文本占位符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rtlCol="0"/>
          <a:lstStyle>
            <a:lvl1pPr marL="0" indent="0">
              <a:buNone/>
              <a:defRPr sz="1800">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姓名</a:t>
            </a:r>
          </a:p>
        </p:txBody>
      </p:sp>
      <p:sp>
        <p:nvSpPr>
          <p:cNvPr id="10" name="文本占位符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rtlCol="0"/>
          <a:lstStyle>
            <a:lvl1pPr marL="0" indent="0">
              <a:buNone/>
              <a:defRPr sz="1800">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电话号码</a:t>
            </a:r>
          </a:p>
        </p:txBody>
      </p:sp>
      <p:sp>
        <p:nvSpPr>
          <p:cNvPr id="11" name="文本占位符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rtlCol="0"/>
          <a:lstStyle>
            <a:lvl1pPr marL="0" indent="0">
              <a:buNone/>
              <a:defRPr sz="1800">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电子邮件 </a:t>
            </a:r>
          </a:p>
        </p:txBody>
      </p:sp>
      <p:sp>
        <p:nvSpPr>
          <p:cNvPr id="13" name="文本占位符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rtlCol="0"/>
          <a:lstStyle>
            <a:lvl1pPr marL="0" indent="0">
              <a:buNone/>
              <a:defRPr sz="1800">
                <a:latin typeface="Microsoft YaHei UI" panose="020B0503020204020204" pitchFamily="34" charset="-122"/>
                <a:ea typeface="Microsoft YaHei UI" panose="020B0503020204020204" pitchFamily="34" charset="-122"/>
                <a:cs typeface="Microsoft YaHei UI" panose="020B0503020204020204" pitchFamily="34" charset="-122"/>
              </a:defRPr>
            </a:lvl1pPr>
          </a:lstStyle>
          <a:p>
            <a:pPr rtl="0"/>
            <a:r>
              <a:rPr lang="zh-CN" altLang="en-US" noProof="0" dirty="0"/>
              <a:t>公司网站</a:t>
            </a:r>
          </a:p>
        </p:txBody>
      </p:sp>
      <p:sp>
        <p:nvSpPr>
          <p:cNvPr id="14" name="形状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15" name="形状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19" name="形状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20" name="形状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zh-CN" altLang="en-US" noProof="0" dirty="0">
              <a:latin typeface="Microsoft YaHei UI" panose="020B0503020204020204" pitchFamily="34" charset="-122"/>
              <a:ea typeface="Microsoft YaHei UI" panose="020B0503020204020204" pitchFamily="34" charset="-122"/>
            </a:endParaRPr>
          </a:p>
        </p:txBody>
      </p:sp>
      <p:sp>
        <p:nvSpPr>
          <p:cNvPr id="21" name="直角三角形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Microsoft YaHei UI" panose="020B0503020204020204" pitchFamily="34" charset="-122"/>
              <a:ea typeface="Microsoft YaHei UI" panose="020B0503020204020204" pitchFamily="34" charset="-122"/>
            </a:endParaRPr>
          </a:p>
        </p:txBody>
      </p:sp>
      <p:cxnSp>
        <p:nvCxnSpPr>
          <p:cNvPr id="22" name="直接连接符​​(S)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直接连接符​​(S)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图片占位符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altLang="en-US" noProof="0" dirty="0"/>
          </a:p>
        </p:txBody>
      </p:sp>
      <p:sp>
        <p:nvSpPr>
          <p:cNvPr id="2" name="标题 1" title="标题">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rtlCol="0" anchor="b">
            <a:normAutofit/>
          </a:bodyPr>
          <a:lstStyle>
            <a:lvl1pPr algn="l">
              <a:defRPr sz="4300" b="1">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dirty="0"/>
              <a:t>单击此处编辑母版标题样式</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6" name="灯片编号占位符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latin typeface="Microsoft YaHei UI" panose="020B0503020204020204" pitchFamily="34" charset="-122"/>
                <a:ea typeface="Microsoft YaHei UI" panose="020B0503020204020204" pitchFamily="34" charset="-122"/>
              </a:defRPr>
            </a:lvl1pPr>
          </a:lstStyle>
          <a:p>
            <a:fld id="{8699F50C-BE38-4BD0-BA84-9B090E1F2B9B}" type="slidenum">
              <a:rPr lang="en-US" altLang="zh-CN" smtClean="0"/>
              <a:pPr/>
              <a:t>‹#›</a:t>
            </a:fld>
            <a:endParaRPr lang="zh-CN" altLang="en-US" dirty="0"/>
          </a:p>
        </p:txBody>
      </p:sp>
      <p:sp>
        <p:nvSpPr>
          <p:cNvPr id="9" name="标题占位符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pPr rtl="0"/>
            <a:r>
              <a:rPr lang="zh-CN" altLang="en-US" noProof="0" dirty="0"/>
              <a:t>单击此处编辑母版标题样式</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7.tiff"/><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png"/><Relationship Id="rId9" Type="http://schemas.microsoft.com/office/2007/relationships/diagramDrawing" Target="../diagrams/drawing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tif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0.tif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png"/><Relationship Id="rId7"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28.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60.png"/><Relationship Id="rId5" Type="http://schemas.openxmlformats.org/officeDocument/2006/relationships/image" Target="../media/image51.png"/><Relationship Id="rId10"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tiff"/><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hyperlink" Target="https://github.com/marcotcr/lim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mailto:drchao@cs.toronto.edu" TargetMode="Externa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38ACE-163E-40EB-A458-E794C67EA2A6}"/>
              </a:ext>
            </a:extLst>
          </p:cNvPr>
          <p:cNvSpPr>
            <a:spLocks noGrp="1"/>
          </p:cNvSpPr>
          <p:nvPr>
            <p:ph type="ctrTitle"/>
          </p:nvPr>
        </p:nvSpPr>
        <p:spPr>
          <a:xfrm>
            <a:off x="6375721" y="2006084"/>
            <a:ext cx="4853573" cy="1616252"/>
          </a:xfrm>
        </p:spPr>
        <p:txBody>
          <a:bodyPr rtlCol="0"/>
          <a:lstStyle/>
          <a:p>
            <a:pPr rtl="0"/>
            <a:r>
              <a:rPr lang="en-US" altLang="zh-CN" dirty="0">
                <a:latin typeface="Microsoft YaHei UI" panose="020B0503020204020204" pitchFamily="34" charset="-122"/>
                <a:ea typeface="Microsoft YaHei UI" panose="020B0503020204020204" pitchFamily="34" charset="-122"/>
              </a:rPr>
              <a:t>ER Explanations</a:t>
            </a:r>
            <a:endParaRPr lang="zh-CN" altLang="en-US" dirty="0">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5C9205DF-8F5E-49F7-B00E-6F58293F5130}"/>
              </a:ext>
            </a:extLst>
          </p:cNvPr>
          <p:cNvSpPr>
            <a:spLocks noGrp="1"/>
          </p:cNvSpPr>
          <p:nvPr>
            <p:ph type="subTitle" idx="1"/>
          </p:nvPr>
        </p:nvSpPr>
        <p:spPr>
          <a:xfrm>
            <a:off x="6375214" y="3640998"/>
            <a:ext cx="4854339" cy="1257574"/>
          </a:xfrm>
        </p:spPr>
        <p:txBody>
          <a:bodyPr rtlCol="0"/>
          <a:lstStyle/>
          <a:p>
            <a:pPr rtl="0"/>
            <a:r>
              <a:rPr lang="en-US" altLang="zh-CN" dirty="0"/>
              <a:t>Reporter: </a:t>
            </a:r>
            <a:r>
              <a:rPr lang="en-US" altLang="zh-CN" dirty="0">
                <a:latin typeface="Microsoft YaHei UI" panose="020B0503020204020204" pitchFamily="34" charset="-122"/>
                <a:ea typeface="Microsoft YaHei UI" panose="020B0503020204020204" pitchFamily="34" charset="-122"/>
              </a:rPr>
              <a:t>Daren Chao</a:t>
            </a:r>
            <a:endParaRPr lang="zh-CN" altLang="en-US"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07D128D4-F0B5-B740-B81A-70C40A2D67C0}"/>
              </a:ext>
            </a:extLst>
          </p:cNvPr>
          <p:cNvPicPr>
            <a:picLocks noChangeAspect="1"/>
          </p:cNvPicPr>
          <p:nvPr/>
        </p:nvPicPr>
        <p:blipFill>
          <a:blip r:embed="rId3"/>
          <a:srcRect/>
          <a:stretch/>
        </p:blipFill>
        <p:spPr>
          <a:xfrm>
            <a:off x="1939236" y="1903186"/>
            <a:ext cx="3469386" cy="3987800"/>
          </a:xfrm>
          <a:prstGeom prst="rect">
            <a:avLst/>
          </a:prstGeom>
        </p:spPr>
      </p:pic>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9AD1306-D74E-A94A-A079-306C85132A9D}"/>
              </a:ext>
            </a:extLst>
          </p:cNvPr>
          <p:cNvPicPr>
            <a:picLocks noChangeAspect="1"/>
          </p:cNvPicPr>
          <p:nvPr/>
        </p:nvPicPr>
        <p:blipFill>
          <a:blip r:embed="rId3"/>
          <a:stretch>
            <a:fillRect/>
          </a:stretch>
        </p:blipFill>
        <p:spPr>
          <a:xfrm>
            <a:off x="88900" y="330200"/>
            <a:ext cx="12014200" cy="6197600"/>
          </a:xfrm>
          <a:prstGeom prst="rect">
            <a:avLst/>
          </a:prstGeom>
        </p:spPr>
      </p:pic>
      <p:pic>
        <p:nvPicPr>
          <p:cNvPr id="4" name="图片 3">
            <a:extLst>
              <a:ext uri="{FF2B5EF4-FFF2-40B4-BE49-F238E27FC236}">
                <a16:creationId xmlns:a16="http://schemas.microsoft.com/office/drawing/2014/main" id="{054B4E06-3DFF-7A43-89E8-92FDF2A1D272}"/>
              </a:ext>
            </a:extLst>
          </p:cNvPr>
          <p:cNvPicPr>
            <a:picLocks noChangeAspect="1"/>
          </p:cNvPicPr>
          <p:nvPr/>
        </p:nvPicPr>
        <p:blipFill>
          <a:blip r:embed="rId4"/>
          <a:stretch>
            <a:fillRect/>
          </a:stretch>
        </p:blipFill>
        <p:spPr>
          <a:xfrm>
            <a:off x="274848" y="208662"/>
            <a:ext cx="2237124" cy="689213"/>
          </a:xfrm>
          <a:prstGeom prst="rect">
            <a:avLst/>
          </a:prstGeom>
        </p:spPr>
      </p:pic>
      <p:sp>
        <p:nvSpPr>
          <p:cNvPr id="5" name="矩形 4">
            <a:extLst>
              <a:ext uri="{FF2B5EF4-FFF2-40B4-BE49-F238E27FC236}">
                <a16:creationId xmlns:a16="http://schemas.microsoft.com/office/drawing/2014/main" id="{60035D49-6BA3-CE4C-AB8E-FDA0F771F07D}"/>
              </a:ext>
            </a:extLst>
          </p:cNvPr>
          <p:cNvSpPr/>
          <p:nvPr/>
        </p:nvSpPr>
        <p:spPr>
          <a:xfrm rot="20867051">
            <a:off x="6222278" y="1020091"/>
            <a:ext cx="3744729" cy="461665"/>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r>
              <a:rPr lang="en" altLang="zh-CN" sz="2400" b="1" dirty="0">
                <a:ln/>
                <a:solidFill>
                  <a:schemeClr val="accent4"/>
                </a:solidFill>
                <a:effectLst>
                  <a:outerShdw blurRad="50800" dist="38100" dir="2700000" algn="tl" rotWithShape="0">
                    <a:prstClr val="black">
                      <a:alpha val="40000"/>
                    </a:prstClr>
                  </a:outerShdw>
                </a:effectLst>
                <a:latin typeface="Microsoft YaHei UI" panose="020B0503020204020204" pitchFamily="34" charset="-122"/>
                <a:ea typeface="Microsoft YaHei UI" panose="020B0503020204020204" pitchFamily="34" charset="-122"/>
              </a:rPr>
              <a:t>94% held-out accuracy</a:t>
            </a:r>
            <a:endParaRPr lang="zh-CN" altLang="en-US" sz="2400" b="1" dirty="0">
              <a:ln/>
              <a:solidFill>
                <a:schemeClr val="accent4"/>
              </a:solidFill>
              <a:effectLst>
                <a:outerShdw blurRad="50800" dist="38100" dir="2700000" algn="tl" rotWithShape="0">
                  <a:prstClr val="black">
                    <a:alpha val="40000"/>
                  </a:prstClr>
                </a:outerShdw>
              </a:effectLst>
            </a:endParaRPr>
          </a:p>
        </p:txBody>
      </p:sp>
      <p:sp>
        <p:nvSpPr>
          <p:cNvPr id="6" name="椭圆 5">
            <a:extLst>
              <a:ext uri="{FF2B5EF4-FFF2-40B4-BE49-F238E27FC236}">
                <a16:creationId xmlns:a16="http://schemas.microsoft.com/office/drawing/2014/main" id="{B26BBF72-2B3F-1749-A6CB-52FEEC962821}"/>
              </a:ext>
            </a:extLst>
          </p:cNvPr>
          <p:cNvSpPr/>
          <p:nvPr/>
        </p:nvSpPr>
        <p:spPr>
          <a:xfrm>
            <a:off x="6096000" y="5071730"/>
            <a:ext cx="1998642" cy="112705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963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11</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pic>
        <p:nvPicPr>
          <p:cNvPr id="5" name="图片 4">
            <a:extLst>
              <a:ext uri="{FF2B5EF4-FFF2-40B4-BE49-F238E27FC236}">
                <a16:creationId xmlns:a16="http://schemas.microsoft.com/office/drawing/2014/main" id="{592CD708-3D23-7947-B9D5-B494EFF0A1BF}"/>
              </a:ext>
            </a:extLst>
          </p:cNvPr>
          <p:cNvPicPr>
            <a:picLocks noChangeAspect="1"/>
          </p:cNvPicPr>
          <p:nvPr/>
        </p:nvPicPr>
        <p:blipFill>
          <a:blip r:embed="rId4"/>
          <a:stretch>
            <a:fillRect/>
          </a:stretch>
        </p:blipFill>
        <p:spPr>
          <a:xfrm>
            <a:off x="5537198" y="416633"/>
            <a:ext cx="6350000" cy="3048000"/>
          </a:xfrm>
          <a:prstGeom prst="rect">
            <a:avLst/>
          </a:prstGeom>
        </p:spPr>
      </p:pic>
      <p:sp>
        <p:nvSpPr>
          <p:cNvPr id="9" name="文本占位符 1">
            <a:extLst>
              <a:ext uri="{FF2B5EF4-FFF2-40B4-BE49-F238E27FC236}">
                <a16:creationId xmlns:a16="http://schemas.microsoft.com/office/drawing/2014/main" id="{C2E0B8B0-92E7-E949-94EB-7EBA9FF38E7D}"/>
              </a:ext>
            </a:extLst>
          </p:cNvPr>
          <p:cNvSpPr txBox="1">
            <a:spLocks/>
          </p:cNvSpPr>
          <p:nvPr/>
        </p:nvSpPr>
        <p:spPr>
          <a:xfrm>
            <a:off x="679586" y="1940633"/>
            <a:ext cx="8337414" cy="4193787"/>
          </a:xfrm>
          <a:prstGeom prst="rect">
            <a:avLst/>
          </a:prstGeom>
        </p:spPr>
        <p:txBody>
          <a:bodyPr rtlCol="0">
            <a:normAutofit lnSpcReduction="1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Content Recommendation</a:t>
            </a:r>
          </a:p>
          <a:p>
            <a:pPr>
              <a:spcAft>
                <a:spcPts val="1200"/>
              </a:spcAft>
            </a:pPr>
            <a:r>
              <a:rPr kumimoji="1" lang="en" altLang="zh-CN" dirty="0">
                <a:latin typeface="Andale Mono" panose="020B0509000000000004" pitchFamily="49" charset="0"/>
              </a:rPr>
              <a:t>High accurate model</a:t>
            </a:r>
          </a:p>
          <a:p>
            <a:pPr lvl="1">
              <a:spcAft>
                <a:spcPts val="1200"/>
              </a:spcAft>
            </a:pPr>
            <a:r>
              <a:rPr kumimoji="1" lang="en" altLang="zh-CN" dirty="0">
                <a:latin typeface="Andale Mono" panose="020B0509000000000004" pitchFamily="49" charset="0"/>
              </a:rPr>
              <a:t>“clickbait” articles</a:t>
            </a:r>
          </a:p>
          <a:p>
            <a:pPr lvl="1">
              <a:spcAft>
                <a:spcPts val="1200"/>
              </a:spcAft>
            </a:pPr>
            <a:r>
              <a:rPr kumimoji="1" lang="en" altLang="zh-CN" dirty="0">
                <a:latin typeface="Andale Mono" panose="020B0509000000000004" pitchFamily="49" charset="0"/>
              </a:rPr>
              <a:t>hurt user retention</a:t>
            </a:r>
          </a:p>
          <a:p>
            <a:pPr lvl="1">
              <a:spcAft>
                <a:spcPts val="1200"/>
              </a:spcAft>
            </a:pPr>
            <a:r>
              <a:rPr kumimoji="1" lang="en" altLang="zh-CN" dirty="0">
                <a:latin typeface="Andale Mono" panose="020B0509000000000004" pitchFamily="49" charset="0"/>
              </a:rPr>
              <a:t>increases the accuracy in cross validation</a:t>
            </a:r>
          </a:p>
          <a:p>
            <a:pPr>
              <a:spcAft>
                <a:spcPts val="1200"/>
              </a:spcAft>
            </a:pPr>
            <a:r>
              <a:rPr kumimoji="1" lang="en" altLang="zh-CN" dirty="0">
                <a:latin typeface="Andale Mono" panose="020B0509000000000004" pitchFamily="49" charset="0"/>
              </a:rPr>
              <a:t>Appropriate model </a:t>
            </a:r>
          </a:p>
          <a:p>
            <a:pPr lvl="1">
              <a:spcAft>
                <a:spcPts val="1200"/>
              </a:spcAft>
            </a:pPr>
            <a:r>
              <a:rPr kumimoji="1" lang="en" altLang="zh-CN" dirty="0">
                <a:latin typeface="Andale Mono" panose="020B0509000000000004" pitchFamily="49" charset="0"/>
              </a:rPr>
              <a:t>lower importance of “clickbait” articles</a:t>
            </a:r>
          </a:p>
          <a:p>
            <a:pPr lvl="1">
              <a:spcAft>
                <a:spcPts val="1200"/>
              </a:spcAft>
            </a:pPr>
            <a:r>
              <a:rPr kumimoji="1" lang="en" altLang="zh-CN" dirty="0">
                <a:latin typeface="Andale Mono" panose="020B0509000000000004" pitchFamily="49" charset="0"/>
              </a:rPr>
              <a:t>Sacrificing the accuracy</a:t>
            </a:r>
          </a:p>
          <a:p>
            <a:endParaRPr kumimoji="1" lang="en" altLang="zh-CN" dirty="0">
              <a:latin typeface="Andale Mono" panose="020B0509000000000004" pitchFamily="49" charset="0"/>
            </a:endParaRPr>
          </a:p>
        </p:txBody>
      </p:sp>
      <p:sp>
        <p:nvSpPr>
          <p:cNvPr id="11" name="页脚占位符 5">
            <a:extLst>
              <a:ext uri="{FF2B5EF4-FFF2-40B4-BE49-F238E27FC236}">
                <a16:creationId xmlns:a16="http://schemas.microsoft.com/office/drawing/2014/main" id="{9C96E254-9F22-AD46-8C0E-3C4C18C677F7}"/>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Why do we need Model Explanations?</a:t>
            </a:r>
          </a:p>
        </p:txBody>
      </p:sp>
    </p:spTree>
    <p:extLst>
      <p:ext uri="{BB962C8B-B14F-4D97-AF65-F5344CB8AC3E}">
        <p14:creationId xmlns:p14="http://schemas.microsoft.com/office/powerpoint/2010/main" val="1324711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12</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11" name="页脚占位符 5">
            <a:extLst>
              <a:ext uri="{FF2B5EF4-FFF2-40B4-BE49-F238E27FC236}">
                <a16:creationId xmlns:a16="http://schemas.microsoft.com/office/drawing/2014/main" id="{248B5DD1-B0C4-1942-9336-E3DFF78B3642}"/>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How can we design a Model Explainer?</a:t>
            </a:r>
          </a:p>
        </p:txBody>
      </p:sp>
      <p:sp>
        <p:nvSpPr>
          <p:cNvPr id="6" name="文本占位符 1">
            <a:extLst>
              <a:ext uri="{FF2B5EF4-FFF2-40B4-BE49-F238E27FC236}">
                <a16:creationId xmlns:a16="http://schemas.microsoft.com/office/drawing/2014/main" id="{6BA00EBE-1038-324F-93E0-E5B1DBF1FF6D}"/>
              </a:ext>
            </a:extLst>
          </p:cNvPr>
          <p:cNvSpPr txBox="1">
            <a:spLocks/>
          </p:cNvSpPr>
          <p:nvPr/>
        </p:nvSpPr>
        <p:spPr>
          <a:xfrm>
            <a:off x="1093552" y="890006"/>
            <a:ext cx="9347619" cy="5077988"/>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Requirements for Explainers</a:t>
            </a:r>
          </a:p>
          <a:p>
            <a:pPr>
              <a:spcAft>
                <a:spcPts val="1200"/>
              </a:spcAft>
            </a:pPr>
            <a:r>
              <a:rPr kumimoji="1" lang="en" altLang="zh-CN" dirty="0">
                <a:latin typeface="Andale Mono" panose="020B0509000000000004" pitchFamily="49" charset="0"/>
              </a:rPr>
              <a:t>Interpretable</a:t>
            </a:r>
          </a:p>
          <a:p>
            <a:pPr lvl="1">
              <a:spcAft>
                <a:spcPts val="1200"/>
              </a:spcAft>
            </a:pPr>
            <a:r>
              <a:rPr kumimoji="1" lang="en" altLang="zh-CN" dirty="0">
                <a:latin typeface="Andale Mono" panose="020B0509000000000004" pitchFamily="49" charset="0"/>
              </a:rPr>
              <a:t>Connections between “input variables” and the response</a:t>
            </a:r>
          </a:p>
          <a:p>
            <a:pPr>
              <a:spcAft>
                <a:spcPts val="1200"/>
              </a:spcAft>
            </a:pPr>
            <a:r>
              <a:rPr kumimoji="1" lang="en" altLang="zh-CN" dirty="0">
                <a:latin typeface="Andale Mono" panose="020B0509000000000004" pitchFamily="49" charset="0"/>
              </a:rPr>
              <a:t>Local Fidelity</a:t>
            </a:r>
          </a:p>
          <a:p>
            <a:pPr>
              <a:spcAft>
                <a:spcPts val="1200"/>
              </a:spcAft>
            </a:pPr>
            <a:r>
              <a:rPr kumimoji="1" lang="en" altLang="zh-CN" dirty="0">
                <a:latin typeface="Andale Mono" panose="020B0509000000000004" pitchFamily="49" charset="0"/>
              </a:rPr>
              <a:t>Model-Agnostic</a:t>
            </a:r>
          </a:p>
          <a:p>
            <a:pPr>
              <a:spcAft>
                <a:spcPts val="1200"/>
              </a:spcAft>
            </a:pPr>
            <a:r>
              <a:rPr kumimoji="1" lang="en" altLang="zh-CN" dirty="0">
                <a:latin typeface="Andale Mono" panose="020B0509000000000004" pitchFamily="49" charset="0"/>
              </a:rPr>
              <a:t>Global Perspective</a:t>
            </a:r>
          </a:p>
          <a:p>
            <a:endParaRPr kumimoji="1" lang="zh-CN" altLang="en-US" dirty="0">
              <a:latin typeface="Andale Mono" panose="020B0509000000000004" pitchFamily="49" charset="0"/>
            </a:endParaRPr>
          </a:p>
        </p:txBody>
      </p:sp>
    </p:spTree>
    <p:extLst>
      <p:ext uri="{BB962C8B-B14F-4D97-AF65-F5344CB8AC3E}">
        <p14:creationId xmlns:p14="http://schemas.microsoft.com/office/powerpoint/2010/main" val="99113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13</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1093552" y="890006"/>
            <a:ext cx="9347619" cy="546634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Requirements for Explainers</a:t>
            </a:r>
          </a:p>
          <a:p>
            <a:pPr>
              <a:spcAft>
                <a:spcPts val="1200"/>
              </a:spcAft>
            </a:pPr>
            <a:r>
              <a:rPr kumimoji="1" lang="en" altLang="zh-CN" dirty="0">
                <a:latin typeface="Andale Mono" panose="020B0509000000000004" pitchFamily="49" charset="0"/>
              </a:rPr>
              <a:t>Interpretable</a:t>
            </a:r>
          </a:p>
          <a:p>
            <a:pPr lvl="1">
              <a:spcAft>
                <a:spcPts val="1200"/>
              </a:spcAft>
            </a:pPr>
            <a:r>
              <a:rPr kumimoji="1" lang="en" altLang="zh-CN" dirty="0">
                <a:latin typeface="Andale Mono" panose="020B0509000000000004" pitchFamily="49" charset="0"/>
              </a:rPr>
              <a:t>Connections between “input variables” and the response</a:t>
            </a:r>
          </a:p>
          <a:p>
            <a:pPr>
              <a:spcAft>
                <a:spcPts val="1200"/>
              </a:spcAft>
            </a:pPr>
            <a:r>
              <a:rPr kumimoji="1" lang="en" altLang="zh-CN" dirty="0">
                <a:latin typeface="Andale Mono" panose="020B0509000000000004" pitchFamily="49" charset="0"/>
              </a:rPr>
              <a:t>Local Fidelity</a:t>
            </a:r>
          </a:p>
          <a:p>
            <a:pPr lvl="1">
              <a:spcAft>
                <a:spcPts val="1200"/>
              </a:spcAft>
            </a:pPr>
            <a:r>
              <a:rPr kumimoji="1" lang="en" altLang="zh-CN" dirty="0">
                <a:latin typeface="Andale Mono" panose="020B0509000000000004" pitchFamily="49" charset="0"/>
              </a:rPr>
              <a:t>How a model behaves in the vicinity of the instance</a:t>
            </a:r>
          </a:p>
          <a:p>
            <a:pPr>
              <a:spcAft>
                <a:spcPts val="1200"/>
              </a:spcAft>
            </a:pPr>
            <a:r>
              <a:rPr kumimoji="1" lang="en" altLang="zh-CN" dirty="0">
                <a:latin typeface="Andale Mono" panose="020B0509000000000004" pitchFamily="49" charset="0"/>
              </a:rPr>
              <a:t>Model-Agnostic</a:t>
            </a:r>
          </a:p>
          <a:p>
            <a:pPr lvl="1">
              <a:spcAft>
                <a:spcPts val="1200"/>
              </a:spcAft>
            </a:pPr>
            <a:r>
              <a:rPr kumimoji="1" lang="en" altLang="zh-CN" dirty="0">
                <a:latin typeface="Andale Mono" panose="020B0509000000000004" pitchFamily="49" charset="0"/>
              </a:rPr>
              <a:t>Treating the original model as a black box</a:t>
            </a:r>
          </a:p>
          <a:p>
            <a:pPr>
              <a:spcAft>
                <a:spcPts val="1200"/>
              </a:spcAft>
            </a:pPr>
            <a:r>
              <a:rPr kumimoji="1" lang="en" altLang="zh-CN" dirty="0">
                <a:latin typeface="Andale Mono" panose="020B0509000000000004" pitchFamily="49" charset="0"/>
              </a:rPr>
              <a:t>Global Perspective</a:t>
            </a:r>
          </a:p>
          <a:p>
            <a:endParaRPr kumimoji="1" lang="zh-CN" altLang="en-US" dirty="0">
              <a:latin typeface="Andale Mono" panose="020B0509000000000004" pitchFamily="49" charset="0"/>
            </a:endParaRPr>
          </a:p>
        </p:txBody>
      </p:sp>
      <p:sp>
        <p:nvSpPr>
          <p:cNvPr id="11" name="页脚占位符 5">
            <a:extLst>
              <a:ext uri="{FF2B5EF4-FFF2-40B4-BE49-F238E27FC236}">
                <a16:creationId xmlns:a16="http://schemas.microsoft.com/office/drawing/2014/main" id="{248B5DD1-B0C4-1942-9336-E3DFF78B3642}"/>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How can we design a Model Explainer?</a:t>
            </a:r>
          </a:p>
        </p:txBody>
      </p:sp>
    </p:spTree>
    <p:extLst>
      <p:ext uri="{BB962C8B-B14F-4D97-AF65-F5344CB8AC3E}">
        <p14:creationId xmlns:p14="http://schemas.microsoft.com/office/powerpoint/2010/main" val="104033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14</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11" name="页脚占位符 5">
            <a:extLst>
              <a:ext uri="{FF2B5EF4-FFF2-40B4-BE49-F238E27FC236}">
                <a16:creationId xmlns:a16="http://schemas.microsoft.com/office/drawing/2014/main" id="{248B5DD1-B0C4-1942-9336-E3DFF78B3642}"/>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sp>
        <p:nvSpPr>
          <p:cNvPr id="6" name="文本占位符 1">
            <a:extLst>
              <a:ext uri="{FF2B5EF4-FFF2-40B4-BE49-F238E27FC236}">
                <a16:creationId xmlns:a16="http://schemas.microsoft.com/office/drawing/2014/main" id="{6BA00EBE-1038-324F-93E0-E5B1DBF1FF6D}"/>
              </a:ext>
            </a:extLst>
          </p:cNvPr>
          <p:cNvSpPr txBox="1">
            <a:spLocks/>
          </p:cNvSpPr>
          <p:nvPr/>
        </p:nvSpPr>
        <p:spPr>
          <a:xfrm>
            <a:off x="732045" y="1056887"/>
            <a:ext cx="9347619" cy="5077988"/>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400"/>
              </a:spcAft>
              <a:buNone/>
            </a:pPr>
            <a:r>
              <a:rPr kumimoji="1" lang="en" altLang="zh-CN" b="1" dirty="0">
                <a:latin typeface="Andale Mono" panose="020B0509000000000004" pitchFamily="49" charset="0"/>
              </a:rPr>
              <a:t>"Why Should I Trust You?"</a:t>
            </a:r>
            <a:br>
              <a:rPr kumimoji="1" lang="en" altLang="zh-CN" b="1" dirty="0">
                <a:latin typeface="Andale Mono" panose="020B0509000000000004" pitchFamily="49" charset="0"/>
              </a:rPr>
            </a:br>
            <a:r>
              <a:rPr kumimoji="1" lang="en" altLang="zh-CN" b="1" dirty="0">
                <a:latin typeface="Andale Mono" panose="020B0509000000000004" pitchFamily="49" charset="0"/>
              </a:rPr>
              <a:t>Explaining the Predictions of Any Classifier [1]</a:t>
            </a:r>
          </a:p>
          <a:p>
            <a:pPr>
              <a:spcAft>
                <a:spcPts val="1200"/>
              </a:spcAft>
            </a:pPr>
            <a:r>
              <a:rPr kumimoji="1" lang="en" altLang="zh-CN" b="1" dirty="0">
                <a:solidFill>
                  <a:schemeClr val="accent5">
                    <a:lumMod val="75000"/>
                  </a:schemeClr>
                </a:solidFill>
                <a:latin typeface="Andale Mono" panose="020B0509000000000004" pitchFamily="49" charset="0"/>
              </a:rPr>
              <a:t>LIME</a:t>
            </a:r>
            <a:r>
              <a:rPr kumimoji="1" lang="en" altLang="zh-CN" dirty="0">
                <a:latin typeface="Andale Mono" panose="020B0509000000000004" pitchFamily="49" charset="0"/>
              </a:rPr>
              <a:t>: Explanation of predicts of any classifier or regressor.</a:t>
            </a:r>
          </a:p>
          <a:p>
            <a:r>
              <a:rPr kumimoji="1" lang="en" altLang="zh-CN" b="1" dirty="0">
                <a:solidFill>
                  <a:schemeClr val="accent5">
                    <a:lumMod val="75000"/>
                  </a:schemeClr>
                </a:solidFill>
                <a:latin typeface="Andale Mono" panose="020B0509000000000004" pitchFamily="49" charset="0"/>
              </a:rPr>
              <a:t>SP-LIME</a:t>
            </a:r>
            <a:r>
              <a:rPr kumimoji="1" lang="en" altLang="zh-CN" dirty="0">
                <a:latin typeface="Andale Mono" panose="020B0509000000000004" pitchFamily="49" charset="0"/>
              </a:rPr>
              <a:t>: Explanation of models by selecting representation instances.</a:t>
            </a:r>
          </a:p>
          <a:p>
            <a:endParaRPr kumimoji="1" lang="zh-CN" altLang="en-US" dirty="0">
              <a:latin typeface="Andale Mono" panose="020B0509000000000004" pitchFamily="49" charset="0"/>
            </a:endParaRPr>
          </a:p>
        </p:txBody>
      </p:sp>
      <p:pic>
        <p:nvPicPr>
          <p:cNvPr id="2" name="图片 1">
            <a:extLst>
              <a:ext uri="{FF2B5EF4-FFF2-40B4-BE49-F238E27FC236}">
                <a16:creationId xmlns:a16="http://schemas.microsoft.com/office/drawing/2014/main" id="{D673E848-D4DE-AF46-9F12-482BCCC71B16}"/>
              </a:ext>
            </a:extLst>
          </p:cNvPr>
          <p:cNvPicPr>
            <a:picLocks noChangeAspect="1"/>
          </p:cNvPicPr>
          <p:nvPr/>
        </p:nvPicPr>
        <p:blipFill>
          <a:blip r:embed="rId4"/>
          <a:stretch>
            <a:fillRect/>
          </a:stretch>
        </p:blipFill>
        <p:spPr>
          <a:xfrm>
            <a:off x="6011202" y="3960493"/>
            <a:ext cx="2623645" cy="2423810"/>
          </a:xfrm>
          <a:prstGeom prst="rect">
            <a:avLst/>
          </a:prstGeom>
        </p:spPr>
      </p:pic>
      <p:pic>
        <p:nvPicPr>
          <p:cNvPr id="3" name="图片 2">
            <a:extLst>
              <a:ext uri="{FF2B5EF4-FFF2-40B4-BE49-F238E27FC236}">
                <a16:creationId xmlns:a16="http://schemas.microsoft.com/office/drawing/2014/main" id="{276917EF-4B6F-494A-BFAF-36462F89719D}"/>
              </a:ext>
            </a:extLst>
          </p:cNvPr>
          <p:cNvPicPr>
            <a:picLocks noChangeAspect="1"/>
          </p:cNvPicPr>
          <p:nvPr/>
        </p:nvPicPr>
        <p:blipFill>
          <a:blip r:embed="rId5"/>
          <a:stretch>
            <a:fillRect/>
          </a:stretch>
        </p:blipFill>
        <p:spPr>
          <a:xfrm>
            <a:off x="8951913" y="3429000"/>
            <a:ext cx="2481612" cy="3204731"/>
          </a:xfrm>
          <a:prstGeom prst="rect">
            <a:avLst/>
          </a:prstGeom>
        </p:spPr>
      </p:pic>
    </p:spTree>
    <p:extLst>
      <p:ext uri="{BB962C8B-B14F-4D97-AF65-F5344CB8AC3E}">
        <p14:creationId xmlns:p14="http://schemas.microsoft.com/office/powerpoint/2010/main" val="2051185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15</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mc:AlternateContent xmlns:mc="http://schemas.openxmlformats.org/markup-compatibility/2006" xmlns:a14="http://schemas.microsoft.com/office/drawing/2010/main">
        <mc:Choice Requires="a14">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1093552" y="890006"/>
                <a:ext cx="9347619" cy="5021696"/>
              </a:xfrm>
              <a:prstGeom prst="rect">
                <a:avLst/>
              </a:prstGeom>
            </p:spPr>
            <p:txBody>
              <a:bodyPr rtlCol="0">
                <a:normAutofit fontScale="925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4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 altLang="zh-CN" b="1" dirty="0">
                    <a:latin typeface="Andale Mono" panose="020B0509000000000004" pitchFamily="49" charset="0"/>
                  </a:rPr>
                  <a:t>Interpretable Data Representations</a:t>
                </a:r>
              </a:p>
              <a:p>
                <a:pPr lvl="1">
                  <a:spcAft>
                    <a:spcPts val="1200"/>
                  </a:spcAft>
                </a:pPr>
                <a:r>
                  <a:rPr kumimoji="1" lang="en" altLang="zh-CN" dirty="0">
                    <a:latin typeface="Andale Mono" panose="020B0509000000000004" pitchFamily="49" charset="0"/>
                  </a:rPr>
                  <a:t>Features: Actually used by the model. </a:t>
                </a:r>
              </a:p>
              <a:p>
                <a:pPr lvl="1">
                  <a:spcAft>
                    <a:spcPts val="1200"/>
                  </a:spcAft>
                </a:pPr>
                <a:r>
                  <a:rPr kumimoji="1" lang="en" altLang="zh-CN" dirty="0">
                    <a:latin typeface="Andale Mono" panose="020B0509000000000004" pitchFamily="49" charset="0"/>
                  </a:rPr>
                  <a:t>Interpretable representations: Understandable to humans.</a:t>
                </a:r>
              </a:p>
              <a:p>
                <a:pPr>
                  <a:spcAft>
                    <a:spcPts val="1200"/>
                  </a:spcAft>
                </a:pPr>
                <a:r>
                  <a:rPr kumimoji="1" lang="en" altLang="zh-CN" b="1" dirty="0">
                    <a:latin typeface="Andale Mono" panose="020B0509000000000004" pitchFamily="49" charset="0"/>
                  </a:rPr>
                  <a:t>Formulation</a:t>
                </a:r>
              </a:p>
              <a:p>
                <a:pPr lvl="1">
                  <a:spcAft>
                    <a:spcPts val="1200"/>
                  </a:spcAft>
                </a:pPr>
                <a:r>
                  <a:rPr kumimoji="1" lang="en" altLang="zh-CN" dirty="0">
                    <a:latin typeface="Andale Mono" panose="020B0509000000000004" pitchFamily="49" charset="0"/>
                  </a:rPr>
                  <a:t>Original representation: </a:t>
                </a:r>
                <a14:m>
                  <m:oMath xmlns:m="http://schemas.openxmlformats.org/officeDocument/2006/math">
                    <m:r>
                      <a:rPr kumimoji="1" lang="en-US" altLang="zh-CN" i="1" smtClean="0">
                        <a:latin typeface="Cambria Math" panose="02040503050406030204" pitchFamily="18" charset="0"/>
                      </a:rPr>
                      <m:t>𝑥</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𝑅</m:t>
                        </m:r>
                      </m:e>
                      <m:sup>
                        <m:r>
                          <a:rPr kumimoji="1" lang="en-US" altLang="zh-CN" b="0" i="1" smtClean="0">
                            <a:latin typeface="Cambria Math" panose="02040503050406030204" pitchFamily="18" charset="0"/>
                          </a:rPr>
                          <m:t>𝑑</m:t>
                        </m:r>
                      </m:sup>
                    </m:sSup>
                  </m:oMath>
                </a14:m>
                <a:endParaRPr kumimoji="1" lang="en" altLang="zh-CN" dirty="0">
                  <a:latin typeface="Andale Mono" panose="020B0509000000000004" pitchFamily="49" charset="0"/>
                </a:endParaRPr>
              </a:p>
              <a:p>
                <a:pPr lvl="1">
                  <a:spcAft>
                    <a:spcPts val="1200"/>
                  </a:spcAft>
                </a:pPr>
                <a:r>
                  <a:rPr kumimoji="1" lang="en" altLang="zh-CN" dirty="0">
                    <a:latin typeface="Andale Mono" panose="020B0509000000000004" pitchFamily="49" charset="0"/>
                  </a:rPr>
                  <a:t>Interpretable representation: </a:t>
                </a:r>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𝑥</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r>
                      <m:rPr>
                        <m:lit/>
                      </m:rPr>
                      <a:rPr kumimoji="1" lang="en-US" altLang="zh-CN" i="1">
                        <a:latin typeface="Cambria Math" panose="02040503050406030204" pitchFamily="18" charset="0"/>
                      </a:rPr>
                      <m:t>{</m:t>
                    </m:r>
                    <m:r>
                      <a:rPr kumimoji="1" lang="en-US" altLang="zh-CN" i="1">
                        <a:latin typeface="Cambria Math" panose="02040503050406030204" pitchFamily="18" charset="0"/>
                      </a:rPr>
                      <m:t>0,1</m:t>
                    </m:r>
                    <m:sSup>
                      <m:sSupPr>
                        <m:ctrlPr>
                          <a:rPr kumimoji="1" lang="en-US" altLang="zh-CN" i="1">
                            <a:latin typeface="Cambria Math" panose="02040503050406030204" pitchFamily="18" charset="0"/>
                          </a:rPr>
                        </m:ctrlPr>
                      </m:sSupPr>
                      <m:e>
                        <m:r>
                          <m:rPr>
                            <m:lit/>
                          </m:rPr>
                          <a:rPr kumimoji="1" lang="en-US" altLang="zh-CN" i="1">
                            <a:latin typeface="Cambria Math" panose="02040503050406030204" pitchFamily="18" charset="0"/>
                          </a:rPr>
                          <m:t>}</m:t>
                        </m:r>
                      </m:e>
                      <m:sup>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𝑑</m:t>
                            </m:r>
                          </m:e>
                          <m:sup>
                            <m:r>
                              <a:rPr kumimoji="1" lang="en-US" altLang="zh-CN" i="1">
                                <a:latin typeface="Cambria Math" panose="02040503050406030204" pitchFamily="18" charset="0"/>
                              </a:rPr>
                              <m:t>′</m:t>
                            </m:r>
                          </m:sup>
                        </m:sSup>
                      </m:sup>
                    </m:sSup>
                  </m:oMath>
                </a14:m>
                <a:r>
                  <a:rPr kumimoji="1" lang="en" altLang="zh-CN" dirty="0">
                    <a:latin typeface="Andale Mono" panose="020B0509000000000004" pitchFamily="49" charset="0"/>
                  </a:rPr>
                  <a:t> </a:t>
                </a:r>
                <a:endParaRPr kumimoji="1" lang="en-US" altLang="zh-CN" dirty="0">
                  <a:latin typeface="Andale Mono" panose="020B0509000000000004" pitchFamily="49" charset="0"/>
                </a:endParaRPr>
              </a:p>
              <a:p>
                <a:pPr>
                  <a:spcAft>
                    <a:spcPts val="1200"/>
                  </a:spcAft>
                </a:pPr>
                <a:endParaRPr kumimoji="1" lang="zh-CN" altLang="en-US" dirty="0">
                  <a:latin typeface="Andale Mono" panose="020B0509000000000004" pitchFamily="49" charset="0"/>
                </a:endParaRPr>
              </a:p>
            </p:txBody>
          </p:sp>
        </mc:Choice>
        <mc:Fallback xmlns="">
          <p:sp>
            <p:nvSpPr>
              <p:cNvPr id="9" name="文本占位符 1">
                <a:extLst>
                  <a:ext uri="{FF2B5EF4-FFF2-40B4-BE49-F238E27FC236}">
                    <a16:creationId xmlns:a16="http://schemas.microsoft.com/office/drawing/2014/main" id="{57D26F3D-FD33-F743-843B-1B82E9A4B88D}"/>
                  </a:ext>
                </a:extLst>
              </p:cNvPr>
              <p:cNvSpPr txBox="1">
                <a:spLocks noRot="1" noChangeAspect="1" noMove="1" noResize="1" noEditPoints="1" noAdjustHandles="1" noChangeArrowheads="1" noChangeShapeType="1" noTextEdit="1"/>
              </p:cNvSpPr>
              <p:nvPr/>
            </p:nvSpPr>
            <p:spPr>
              <a:xfrm>
                <a:off x="1093552" y="890006"/>
                <a:ext cx="9347619" cy="5021696"/>
              </a:xfrm>
              <a:prstGeom prst="rect">
                <a:avLst/>
              </a:prstGeom>
              <a:blipFill>
                <a:blip r:embed="rId4"/>
                <a:stretch>
                  <a:fillRect l="-678" t="-1263"/>
                </a:stretch>
              </a:blipFill>
            </p:spPr>
            <p:txBody>
              <a:bodyPr/>
              <a:lstStyle/>
              <a:p>
                <a:r>
                  <a:rPr lang="zh-CN" altLang="en-US">
                    <a:noFill/>
                  </a:rPr>
                  <a:t> </a:t>
                </a:r>
              </a:p>
            </p:txBody>
          </p:sp>
        </mc:Fallback>
      </mc:AlternateContent>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spTree>
    <p:extLst>
      <p:ext uri="{BB962C8B-B14F-4D97-AF65-F5344CB8AC3E}">
        <p14:creationId xmlns:p14="http://schemas.microsoft.com/office/powerpoint/2010/main" val="746029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16</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mc:AlternateContent xmlns:mc="http://schemas.openxmlformats.org/markup-compatibility/2006" xmlns:a14="http://schemas.microsoft.com/office/drawing/2010/main">
        <mc:Choice Requires="a14">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1093552" y="890006"/>
                <a:ext cx="9347619" cy="3171631"/>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 altLang="zh-CN" b="1" dirty="0">
                    <a:latin typeface="Andale Mono" panose="020B0509000000000004" pitchFamily="49" charset="0"/>
                  </a:rPr>
                  <a:t>Formulation</a:t>
                </a:r>
              </a:p>
              <a:p>
                <a:pPr lvl="1">
                  <a:spcAft>
                    <a:spcPts val="1200"/>
                  </a:spcAft>
                </a:pPr>
                <a:r>
                  <a:rPr kumimoji="1" lang="en" altLang="zh-CN" dirty="0">
                    <a:latin typeface="Andale Mono" panose="020B0509000000000004" pitchFamily="49" charset="0"/>
                  </a:rPr>
                  <a:t>Original representation: </a:t>
                </a:r>
                <a14:m>
                  <m:oMath xmlns:m="http://schemas.openxmlformats.org/officeDocument/2006/math">
                    <m:r>
                      <a:rPr kumimoji="1" lang="en-US" altLang="zh-CN" i="1">
                        <a:latin typeface="Cambria Math" panose="02040503050406030204" pitchFamily="18" charset="0"/>
                      </a:rPr>
                      <m:t>𝑥</m:t>
                    </m:r>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𝑅</m:t>
                        </m:r>
                      </m:e>
                      <m:sup>
                        <m:r>
                          <a:rPr kumimoji="1" lang="en-US" altLang="zh-CN" i="1">
                            <a:latin typeface="Cambria Math" panose="02040503050406030204" pitchFamily="18" charset="0"/>
                          </a:rPr>
                          <m:t>𝑑</m:t>
                        </m:r>
                      </m:sup>
                    </m:sSup>
                  </m:oMath>
                </a14:m>
                <a:endParaRPr kumimoji="1" lang="en" altLang="zh-CN" dirty="0">
                  <a:latin typeface="Andale Mono" panose="020B0509000000000004" pitchFamily="49" charset="0"/>
                </a:endParaRPr>
              </a:p>
              <a:p>
                <a:pPr lvl="1">
                  <a:spcAft>
                    <a:spcPts val="1200"/>
                  </a:spcAft>
                </a:pPr>
                <a:r>
                  <a:rPr kumimoji="1" lang="en" altLang="zh-CN" dirty="0">
                    <a:latin typeface="Andale Mono" panose="020B0509000000000004" pitchFamily="49" charset="0"/>
                  </a:rPr>
                  <a:t>Interpretable representation: </a:t>
                </a:r>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𝑥</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r>
                      <m:rPr>
                        <m:lit/>
                      </m:rPr>
                      <a:rPr kumimoji="1" lang="en-US" altLang="zh-CN" i="1">
                        <a:latin typeface="Cambria Math" panose="02040503050406030204" pitchFamily="18" charset="0"/>
                      </a:rPr>
                      <m:t>{</m:t>
                    </m:r>
                    <m:r>
                      <a:rPr kumimoji="1" lang="en-US" altLang="zh-CN" i="1">
                        <a:latin typeface="Cambria Math" panose="02040503050406030204" pitchFamily="18" charset="0"/>
                      </a:rPr>
                      <m:t>0,1</m:t>
                    </m:r>
                    <m:sSup>
                      <m:sSupPr>
                        <m:ctrlPr>
                          <a:rPr kumimoji="1" lang="en-US" altLang="zh-CN" i="1">
                            <a:latin typeface="Cambria Math" panose="02040503050406030204" pitchFamily="18" charset="0"/>
                          </a:rPr>
                        </m:ctrlPr>
                      </m:sSupPr>
                      <m:e>
                        <m:r>
                          <m:rPr>
                            <m:lit/>
                          </m:rPr>
                          <a:rPr kumimoji="1" lang="en-US" altLang="zh-CN" i="1">
                            <a:latin typeface="Cambria Math" panose="02040503050406030204" pitchFamily="18" charset="0"/>
                          </a:rPr>
                          <m:t>}</m:t>
                        </m:r>
                      </m:e>
                      <m:sup>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𝑑</m:t>
                            </m:r>
                          </m:e>
                          <m:sup>
                            <m:r>
                              <a:rPr kumimoji="1" lang="en-US" altLang="zh-CN" i="1">
                                <a:latin typeface="Cambria Math" panose="02040503050406030204" pitchFamily="18" charset="0"/>
                              </a:rPr>
                              <m:t>′</m:t>
                            </m:r>
                          </m:sup>
                        </m:sSup>
                      </m:sup>
                    </m:sSup>
                  </m:oMath>
                </a14:m>
                <a:r>
                  <a:rPr kumimoji="1" lang="en" altLang="zh-CN" dirty="0">
                    <a:latin typeface="Andale Mono" panose="020B0509000000000004" pitchFamily="49" charset="0"/>
                  </a:rPr>
                  <a:t> </a:t>
                </a:r>
                <a:endParaRPr kumimoji="1" lang="en-US" altLang="zh-CN" dirty="0">
                  <a:latin typeface="Andale Mono" panose="020B0509000000000004" pitchFamily="49" charset="0"/>
                </a:endParaRPr>
              </a:p>
              <a:p>
                <a:pPr>
                  <a:spcAft>
                    <a:spcPts val="1200"/>
                  </a:spcAft>
                </a:pPr>
                <a:endParaRPr kumimoji="1" lang="zh-CN" altLang="en-US" dirty="0">
                  <a:latin typeface="Andale Mono" panose="020B0509000000000004" pitchFamily="49" charset="0"/>
                </a:endParaRPr>
              </a:p>
            </p:txBody>
          </p:sp>
        </mc:Choice>
        <mc:Fallback xmlns="">
          <p:sp>
            <p:nvSpPr>
              <p:cNvPr id="9" name="文本占位符 1">
                <a:extLst>
                  <a:ext uri="{FF2B5EF4-FFF2-40B4-BE49-F238E27FC236}">
                    <a16:creationId xmlns:a16="http://schemas.microsoft.com/office/drawing/2014/main" id="{57D26F3D-FD33-F743-843B-1B82E9A4B88D}"/>
                  </a:ext>
                </a:extLst>
              </p:cNvPr>
              <p:cNvSpPr txBox="1">
                <a:spLocks noRot="1" noChangeAspect="1" noMove="1" noResize="1" noEditPoints="1" noAdjustHandles="1" noChangeArrowheads="1" noChangeShapeType="1" noTextEdit="1"/>
              </p:cNvSpPr>
              <p:nvPr/>
            </p:nvSpPr>
            <p:spPr>
              <a:xfrm>
                <a:off x="1093552" y="890006"/>
                <a:ext cx="9347619" cy="3171631"/>
              </a:xfrm>
              <a:prstGeom prst="rect">
                <a:avLst/>
              </a:prstGeom>
              <a:blipFill>
                <a:blip r:embed="rId4"/>
                <a:stretch>
                  <a:fillRect l="-950" t="-2390" r="-543"/>
                </a:stretch>
              </a:blipFill>
            </p:spPr>
            <p:txBody>
              <a:bodyPr/>
              <a:lstStyle/>
              <a:p>
                <a:r>
                  <a:rPr lang="zh-CN" altLang="en-US">
                    <a:noFill/>
                  </a:rPr>
                  <a:t> </a:t>
                </a:r>
              </a:p>
            </p:txBody>
          </p:sp>
        </mc:Fallback>
      </mc:AlternateContent>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pic>
        <p:nvPicPr>
          <p:cNvPr id="2" name="图片 1">
            <a:extLst>
              <a:ext uri="{FF2B5EF4-FFF2-40B4-BE49-F238E27FC236}">
                <a16:creationId xmlns:a16="http://schemas.microsoft.com/office/drawing/2014/main" id="{CDF69DB8-9C0D-6A4F-B0D7-921E5115B04E}"/>
              </a:ext>
            </a:extLst>
          </p:cNvPr>
          <p:cNvPicPr>
            <a:picLocks noChangeAspect="1"/>
          </p:cNvPicPr>
          <p:nvPr/>
        </p:nvPicPr>
        <p:blipFill>
          <a:blip r:embed="rId5"/>
          <a:stretch>
            <a:fillRect/>
          </a:stretch>
        </p:blipFill>
        <p:spPr>
          <a:xfrm>
            <a:off x="392945" y="3376725"/>
            <a:ext cx="5374416" cy="2979625"/>
          </a:xfrm>
          <a:prstGeom prst="rect">
            <a:avLst/>
          </a:prstGeom>
        </p:spPr>
      </p:pic>
      <p:pic>
        <p:nvPicPr>
          <p:cNvPr id="3" name="图片 2">
            <a:extLst>
              <a:ext uri="{FF2B5EF4-FFF2-40B4-BE49-F238E27FC236}">
                <a16:creationId xmlns:a16="http://schemas.microsoft.com/office/drawing/2014/main" id="{3288BA65-B0F2-3F46-8FBA-FBC30C2C4050}"/>
              </a:ext>
            </a:extLst>
          </p:cNvPr>
          <p:cNvPicPr>
            <a:picLocks noChangeAspect="1"/>
          </p:cNvPicPr>
          <p:nvPr/>
        </p:nvPicPr>
        <p:blipFill rotWithShape="1">
          <a:blip r:embed="rId6"/>
          <a:srcRect b="22585"/>
          <a:stretch/>
        </p:blipFill>
        <p:spPr>
          <a:xfrm>
            <a:off x="6683188" y="3641165"/>
            <a:ext cx="4866554" cy="2450744"/>
          </a:xfrm>
          <a:prstGeom prst="rect">
            <a:avLst/>
          </a:prstGeom>
        </p:spPr>
      </p:pic>
    </p:spTree>
    <p:extLst>
      <p:ext uri="{BB962C8B-B14F-4D97-AF65-F5344CB8AC3E}">
        <p14:creationId xmlns:p14="http://schemas.microsoft.com/office/powerpoint/2010/main" val="3503469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17</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mc:AlternateContent xmlns:mc="http://schemas.openxmlformats.org/markup-compatibility/2006" xmlns:a14="http://schemas.microsoft.com/office/drawing/2010/main">
        <mc:Choice Requires="a14">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1093552" y="890006"/>
                <a:ext cx="9347619" cy="5351306"/>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 altLang="zh-CN" b="1" dirty="0">
                    <a:latin typeface="Andale Mono" panose="020B0509000000000004" pitchFamily="49" charset="0"/>
                  </a:rPr>
                  <a:t>Formulation</a:t>
                </a:r>
                <a:endParaRPr kumimoji="1" lang="en" altLang="zh-CN" dirty="0">
                  <a:latin typeface="Andale Mono" panose="020B0509000000000004" pitchFamily="49" charset="0"/>
                </a:endParaRPr>
              </a:p>
              <a:p>
                <a:pPr lvl="1">
                  <a:spcAft>
                    <a:spcPts val="1200"/>
                  </a:spcAft>
                </a:pPr>
                <a:r>
                  <a:rPr kumimoji="1" lang="en" altLang="zh-CN" dirty="0">
                    <a:latin typeface="Andale Mono" panose="020B0509000000000004" pitchFamily="49" charset="0"/>
                  </a:rPr>
                  <a:t>Interpretable representation: </a:t>
                </a:r>
                <a:r>
                  <a:rPr kumimoji="1" lang="en-US" altLang="zh-CN"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𝑥</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r>
                      <m:rPr>
                        <m:lit/>
                      </m:rPr>
                      <a:rPr kumimoji="1" lang="en-US" altLang="zh-CN" i="1">
                        <a:latin typeface="Cambria Math" panose="02040503050406030204" pitchFamily="18" charset="0"/>
                      </a:rPr>
                      <m:t>{</m:t>
                    </m:r>
                    <m:r>
                      <a:rPr kumimoji="1" lang="en-US" altLang="zh-CN" i="1">
                        <a:latin typeface="Cambria Math" panose="02040503050406030204" pitchFamily="18" charset="0"/>
                      </a:rPr>
                      <m:t>0,1</m:t>
                    </m:r>
                    <m:sSup>
                      <m:sSupPr>
                        <m:ctrlPr>
                          <a:rPr kumimoji="1" lang="en-US" altLang="zh-CN" i="1">
                            <a:latin typeface="Cambria Math" panose="02040503050406030204" pitchFamily="18" charset="0"/>
                          </a:rPr>
                        </m:ctrlPr>
                      </m:sSupPr>
                      <m:e>
                        <m:r>
                          <m:rPr>
                            <m:lit/>
                          </m:rPr>
                          <a:rPr kumimoji="1" lang="en-US" altLang="zh-CN" i="1">
                            <a:latin typeface="Cambria Math" panose="02040503050406030204" pitchFamily="18" charset="0"/>
                          </a:rPr>
                          <m:t>}</m:t>
                        </m:r>
                      </m:e>
                      <m:sup>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𝑑</m:t>
                            </m:r>
                          </m:e>
                          <m:sup>
                            <m:r>
                              <a:rPr kumimoji="1" lang="en-US" altLang="zh-CN" i="1">
                                <a:latin typeface="Cambria Math" panose="02040503050406030204" pitchFamily="18" charset="0"/>
                              </a:rPr>
                              <m:t>′</m:t>
                            </m:r>
                          </m:sup>
                        </m:sSup>
                      </m:sup>
                    </m:sSup>
                  </m:oMath>
                </a14:m>
                <a:r>
                  <a:rPr kumimoji="1" lang="en" altLang="zh-CN" dirty="0">
                    <a:latin typeface="Andale Mono" panose="020B0509000000000004" pitchFamily="49" charset="0"/>
                  </a:rPr>
                  <a:t> </a:t>
                </a:r>
                <a:endParaRPr kumimoji="1" lang="en-US" altLang="zh-CN" dirty="0">
                  <a:latin typeface="Andale Mono" panose="020B0509000000000004" pitchFamily="49" charset="0"/>
                </a:endParaRPr>
              </a:p>
              <a:p>
                <a:pPr lvl="1">
                  <a:spcAft>
                    <a:spcPts val="1200"/>
                  </a:spcAft>
                </a:pPr>
                <a:r>
                  <a:rPr kumimoji="1" lang="en" altLang="zh-CN" dirty="0">
                    <a:latin typeface="Andale Mono" panose="020B0509000000000004" pitchFamily="49" charset="0"/>
                  </a:rPr>
                  <a:t>Model being explained:</a:t>
                </a:r>
                <a:r>
                  <a:rPr kumimoji="1" lang="en-US" altLang="zh-CN" dirty="0">
                    <a:latin typeface="Andale Mono" panose="020B0509000000000004" pitchFamily="49" charset="0"/>
                  </a:rPr>
                  <a:t> </a:t>
                </a:r>
                <a14:m>
                  <m:oMath xmlns:m="http://schemas.openxmlformats.org/officeDocument/2006/math">
                    <m:r>
                      <a:rPr lang="en" altLang="zh-CN" i="1" smtClean="0">
                        <a:latin typeface="Cambria Math" panose="02040503050406030204" pitchFamily="18" charset="0"/>
                      </a:rPr>
                      <m:t>𝑓</m:t>
                    </m:r>
                    <m:r>
                      <a:rPr lang="en" altLang="zh-CN" i="1" smtClean="0">
                        <a:latin typeface="Cambria Math" panose="02040503050406030204" pitchFamily="18" charset="0"/>
                      </a:rPr>
                      <m:t>:</m:t>
                    </m:r>
                    <m:sSup>
                      <m:sSupPr>
                        <m:ctrlPr>
                          <a:rPr lang="en" altLang="zh-CN" i="1" smtClean="0">
                            <a:latin typeface="Cambria Math" panose="02040503050406030204" pitchFamily="18" charset="0"/>
                          </a:rPr>
                        </m:ctrlPr>
                      </m:sSupPr>
                      <m:e>
                        <m:r>
                          <a:rPr lang="en" altLang="zh-CN" i="1" smtClean="0">
                            <a:latin typeface="Cambria Math" panose="02040503050406030204" pitchFamily="18" charset="0"/>
                          </a:rPr>
                          <m:t>𝑅</m:t>
                        </m:r>
                      </m:e>
                      <m:sup>
                        <m:r>
                          <a:rPr lang="en" altLang="zh-CN" i="1" smtClean="0">
                            <a:latin typeface="Cambria Math" panose="02040503050406030204" pitchFamily="18" charset="0"/>
                          </a:rPr>
                          <m:t>𝑑</m:t>
                        </m:r>
                      </m:sup>
                    </m:sSup>
                    <m:r>
                      <a:rPr lang="en" altLang="zh-CN" i="1" smtClean="0">
                        <a:latin typeface="Cambria Math" panose="02040503050406030204" pitchFamily="18" charset="0"/>
                      </a:rPr>
                      <m:t>→</m:t>
                    </m:r>
                    <m:r>
                      <a:rPr lang="en-US" altLang="zh-CN" b="0" i="1" smtClean="0">
                        <a:latin typeface="Cambria Math" panose="02040503050406030204" pitchFamily="18" charset="0"/>
                      </a:rPr>
                      <m:t>𝑅</m:t>
                    </m:r>
                  </m:oMath>
                </a14:m>
                <a:endParaRPr kumimoji="1" lang="en-US" altLang="zh-CN" dirty="0">
                  <a:latin typeface="Andale Mono" panose="020B0509000000000004" pitchFamily="49" charset="0"/>
                </a:endParaRPr>
              </a:p>
              <a:p>
                <a:pPr lvl="1">
                  <a:spcAft>
                    <a:spcPts val="1200"/>
                  </a:spcAft>
                </a:pPr>
                <a:r>
                  <a:rPr kumimoji="1" lang="en-US" altLang="zh-CN" dirty="0">
                    <a:latin typeface="Andale Mono" panose="020B0509000000000004" pitchFamily="49" charset="0"/>
                  </a:rPr>
                  <a:t>Locality around x (</a:t>
                </a:r>
                <a:r>
                  <a:rPr kumimoji="1" lang="en" altLang="zh-CN" dirty="0">
                    <a:latin typeface="Andale Mono" panose="020B0509000000000004" pitchFamily="49" charset="0"/>
                  </a:rPr>
                  <a:t>proximity measure</a:t>
                </a:r>
                <a:r>
                  <a:rPr kumimoji="1" lang="en-US" altLang="zh-CN" dirty="0">
                    <a:latin typeface="Andale Mono" panose="020B0509000000000004" pitchFamily="49" charset="0"/>
                  </a:rPr>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𝜋</m:t>
                        </m:r>
                      </m:e>
                      <m:sub>
                        <m:r>
                          <a:rPr kumimoji="1" lang="en-US" altLang="zh-CN" b="0" i="1" smtClean="0">
                            <a:latin typeface="Cambria Math" panose="02040503050406030204" pitchFamily="18" charset="0"/>
                          </a:rPr>
                          <m:t>𝑥</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𝑧</m:t>
                    </m:r>
                    <m:r>
                      <a:rPr kumimoji="1" lang="en-US" altLang="zh-CN" b="0" i="1" smtClean="0">
                        <a:latin typeface="Cambria Math" panose="02040503050406030204" pitchFamily="18" charset="0"/>
                      </a:rPr>
                      <m:t>) </m:t>
                    </m:r>
                  </m:oMath>
                </a14:m>
                <a:endParaRPr kumimoji="1" lang="en-US" altLang="zh-CN" dirty="0">
                  <a:latin typeface="Andale Mono" panose="020B0509000000000004" pitchFamily="49" charset="0"/>
                </a:endParaRPr>
              </a:p>
              <a:p>
                <a:pPr lvl="1">
                  <a:spcAft>
                    <a:spcPts val="1200"/>
                  </a:spcAft>
                </a:pPr>
                <a:r>
                  <a:rPr kumimoji="1" lang="en-US" altLang="zh-CN" dirty="0">
                    <a:latin typeface="Andale Mono" panose="020B0509000000000004" pitchFamily="49" charset="0"/>
                  </a:rPr>
                  <a:t>Explanation model: </a:t>
                </a:r>
                <a14:m>
                  <m:oMath xmlns:m="http://schemas.openxmlformats.org/officeDocument/2006/math">
                    <m:r>
                      <a:rPr kumimoji="1" lang="en-US" altLang="zh-CN" b="0" i="1" smtClean="0">
                        <a:latin typeface="Cambria Math" panose="02040503050406030204" pitchFamily="18" charset="0"/>
                      </a:rPr>
                      <m:t>𝑔</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𝐺</m:t>
                    </m:r>
                  </m:oMath>
                </a14:m>
                <a:r>
                  <a:rPr kumimoji="1" lang="en-US" altLang="zh-CN" dirty="0">
                    <a:latin typeface="Andale Mono" panose="020B0509000000000004" pitchFamily="49" charset="0"/>
                  </a:rPr>
                  <a:t> </a:t>
                </a:r>
              </a:p>
              <a:p>
                <a:pPr lvl="2">
                  <a:spcAft>
                    <a:spcPts val="1200"/>
                  </a:spcAft>
                </a:pPr>
                <a:r>
                  <a:rPr kumimoji="1" lang="en-US" altLang="zh-CN" dirty="0">
                    <a:latin typeface="Andale Mono" panose="020B0509000000000004" pitchFamily="49" charset="0"/>
                  </a:rPr>
                  <a:t>G: </a:t>
                </a:r>
                <a:r>
                  <a:rPr kumimoji="1" lang="en" altLang="zh-CN" dirty="0">
                    <a:latin typeface="Andale Mono" panose="020B0509000000000004" pitchFamily="49" charset="0"/>
                  </a:rPr>
                  <a:t>explanation families</a:t>
                </a:r>
              </a:p>
              <a:p>
                <a:pPr lvl="2">
                  <a:spcAft>
                    <a:spcPts val="1200"/>
                  </a:spcAft>
                </a:pPr>
                <a:r>
                  <a:rPr kumimoji="1" lang="en" altLang="zh-CN" dirty="0">
                    <a:latin typeface="Andale Mono" panose="020B0509000000000004" pitchFamily="49" charset="0"/>
                  </a:rPr>
                  <a:t>Domain of G is </a:t>
                </a:r>
                <a14:m>
                  <m:oMath xmlns:m="http://schemas.openxmlformats.org/officeDocument/2006/math">
                    <m:sSup>
                      <m:sSupPr>
                        <m:ctrlPr>
                          <a:rPr kumimoji="1" lang="en-US" altLang="zh-CN" b="0" i="1" smtClean="0">
                            <a:latin typeface="Cambria Math" panose="02040503050406030204" pitchFamily="18" charset="0"/>
                          </a:rPr>
                        </m:ctrlPr>
                      </m:sSupPr>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0, 1</m:t>
                            </m:r>
                          </m:e>
                        </m:d>
                      </m:e>
                      <m:sup>
                        <m:r>
                          <a:rPr kumimoji="1" lang="en-US" altLang="zh-CN" b="0" i="1" smtClean="0">
                            <a:latin typeface="Cambria Math" panose="02040503050406030204" pitchFamily="18" charset="0"/>
                          </a:rPr>
                          <m:t>𝑑</m:t>
                        </m:r>
                      </m:sup>
                    </m:sSup>
                  </m:oMath>
                </a14:m>
                <a:endParaRPr kumimoji="1" lang="en-US" altLang="zh-CN" dirty="0">
                  <a:latin typeface="Andale Mono" panose="020B0509000000000004" pitchFamily="49" charset="0"/>
                </a:endParaRPr>
              </a:p>
              <a:p>
                <a:pPr lvl="1">
                  <a:spcAft>
                    <a:spcPts val="1200"/>
                  </a:spcAft>
                </a:pPr>
                <a:endParaRPr kumimoji="1" lang="zh-CN" altLang="en-US" dirty="0">
                  <a:latin typeface="Andale Mono" panose="020B0509000000000004" pitchFamily="49" charset="0"/>
                </a:endParaRPr>
              </a:p>
            </p:txBody>
          </p:sp>
        </mc:Choice>
        <mc:Fallback xmlns="">
          <p:sp>
            <p:nvSpPr>
              <p:cNvPr id="9" name="文本占位符 1">
                <a:extLst>
                  <a:ext uri="{FF2B5EF4-FFF2-40B4-BE49-F238E27FC236}">
                    <a16:creationId xmlns:a16="http://schemas.microsoft.com/office/drawing/2014/main" id="{57D26F3D-FD33-F743-843B-1B82E9A4B88D}"/>
                  </a:ext>
                </a:extLst>
              </p:cNvPr>
              <p:cNvSpPr txBox="1">
                <a:spLocks noRot="1" noChangeAspect="1" noMove="1" noResize="1" noEditPoints="1" noAdjustHandles="1" noChangeArrowheads="1" noChangeShapeType="1" noTextEdit="1"/>
              </p:cNvSpPr>
              <p:nvPr/>
            </p:nvSpPr>
            <p:spPr>
              <a:xfrm>
                <a:off x="1093552" y="890006"/>
                <a:ext cx="9347619" cy="5351306"/>
              </a:xfrm>
              <a:prstGeom prst="rect">
                <a:avLst/>
              </a:prstGeom>
              <a:blipFill>
                <a:blip r:embed="rId4"/>
                <a:stretch>
                  <a:fillRect l="-950" t="-1422" r="-543"/>
                </a:stretch>
              </a:blipFill>
            </p:spPr>
            <p:txBody>
              <a:bodyPr/>
              <a:lstStyle/>
              <a:p>
                <a:r>
                  <a:rPr lang="zh-CN" altLang="en-US">
                    <a:noFill/>
                  </a:rPr>
                  <a:t> </a:t>
                </a:r>
              </a:p>
            </p:txBody>
          </p:sp>
        </mc:Fallback>
      </mc:AlternateContent>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spTree>
    <p:extLst>
      <p:ext uri="{BB962C8B-B14F-4D97-AF65-F5344CB8AC3E}">
        <p14:creationId xmlns:p14="http://schemas.microsoft.com/office/powerpoint/2010/main" val="1659805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18</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mc:AlternateContent xmlns:mc="http://schemas.openxmlformats.org/markup-compatibility/2006" xmlns:a14="http://schemas.microsoft.com/office/drawing/2010/main">
        <mc:Choice Requires="a14">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870268" y="571029"/>
                <a:ext cx="9347619" cy="5351306"/>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kumimoji="1" lang="en" altLang="zh-CN" b="1" dirty="0">
                    <a:latin typeface="Andale Mono" panose="020B0509000000000004" pitchFamily="49" charset="0"/>
                  </a:rPr>
                  <a:t>Formulation</a:t>
                </a:r>
                <a:endParaRPr kumimoji="1" lang="en" altLang="zh-CN" dirty="0">
                  <a:latin typeface="Andale Mono" panose="020B0509000000000004" pitchFamily="49" charset="0"/>
                </a:endParaRPr>
              </a:p>
              <a:p>
                <a:pPr lvl="1">
                  <a:spcAft>
                    <a:spcPts val="1200"/>
                  </a:spcAft>
                </a:pPr>
                <a:r>
                  <a:rPr kumimoji="1" lang="en" altLang="zh-CN" dirty="0">
                    <a:solidFill>
                      <a:schemeClr val="tx1">
                        <a:lumMod val="60000"/>
                        <a:lumOff val="40000"/>
                      </a:schemeClr>
                    </a:solidFill>
                    <a:latin typeface="Andale Mono" panose="020B0509000000000004" pitchFamily="49" charset="0"/>
                  </a:rPr>
                  <a:t>Interpretable representation: </a:t>
                </a:r>
                <a:r>
                  <a:rPr kumimoji="1" lang="en-US" altLang="zh-CN" dirty="0">
                    <a:solidFill>
                      <a:schemeClr val="tx1">
                        <a:lumMod val="60000"/>
                        <a:lumOff val="40000"/>
                      </a:schemeClr>
                    </a:solidFill>
                  </a:rPr>
                  <a:t> </a:t>
                </a:r>
                <a14:m>
                  <m:oMath xmlns:m="http://schemas.openxmlformats.org/officeDocument/2006/math">
                    <m:sSup>
                      <m:sSupPr>
                        <m:ctrlPr>
                          <a:rPr kumimoji="1" lang="en-US" altLang="zh-CN" i="1">
                            <a:solidFill>
                              <a:schemeClr val="tx1">
                                <a:lumMod val="60000"/>
                                <a:lumOff val="40000"/>
                              </a:schemeClr>
                            </a:solidFill>
                            <a:latin typeface="Cambria Math" panose="02040503050406030204" pitchFamily="18" charset="0"/>
                          </a:rPr>
                        </m:ctrlPr>
                      </m:sSupPr>
                      <m:e>
                        <m:r>
                          <a:rPr kumimoji="1" lang="en-US" altLang="zh-CN" i="1">
                            <a:solidFill>
                              <a:schemeClr val="tx1">
                                <a:lumMod val="60000"/>
                                <a:lumOff val="40000"/>
                              </a:schemeClr>
                            </a:solidFill>
                            <a:latin typeface="Cambria Math" panose="02040503050406030204" pitchFamily="18" charset="0"/>
                          </a:rPr>
                          <m:t>𝑥</m:t>
                        </m:r>
                      </m:e>
                      <m:sup>
                        <m:r>
                          <a:rPr kumimoji="1" lang="en-US" altLang="zh-CN" i="1">
                            <a:solidFill>
                              <a:schemeClr val="tx1">
                                <a:lumMod val="60000"/>
                                <a:lumOff val="40000"/>
                              </a:schemeClr>
                            </a:solidFill>
                            <a:latin typeface="Cambria Math" panose="02040503050406030204" pitchFamily="18" charset="0"/>
                          </a:rPr>
                          <m:t>′</m:t>
                        </m:r>
                      </m:sup>
                    </m:sSup>
                    <m:r>
                      <a:rPr kumimoji="1" lang="en-US" altLang="zh-CN" i="1">
                        <a:solidFill>
                          <a:schemeClr val="tx1">
                            <a:lumMod val="60000"/>
                            <a:lumOff val="40000"/>
                          </a:schemeClr>
                        </a:solidFill>
                        <a:latin typeface="Cambria Math" panose="02040503050406030204" pitchFamily="18" charset="0"/>
                      </a:rPr>
                      <m:t>∈</m:t>
                    </m:r>
                    <m:r>
                      <m:rPr>
                        <m:lit/>
                      </m:rPr>
                      <a:rPr kumimoji="1" lang="en-US" altLang="zh-CN" i="1">
                        <a:solidFill>
                          <a:schemeClr val="tx1">
                            <a:lumMod val="60000"/>
                            <a:lumOff val="40000"/>
                          </a:schemeClr>
                        </a:solidFill>
                        <a:latin typeface="Cambria Math" panose="02040503050406030204" pitchFamily="18" charset="0"/>
                      </a:rPr>
                      <m:t>{</m:t>
                    </m:r>
                    <m:r>
                      <a:rPr kumimoji="1" lang="en-US" altLang="zh-CN" i="1">
                        <a:solidFill>
                          <a:schemeClr val="tx1">
                            <a:lumMod val="60000"/>
                            <a:lumOff val="40000"/>
                          </a:schemeClr>
                        </a:solidFill>
                        <a:latin typeface="Cambria Math" panose="02040503050406030204" pitchFamily="18" charset="0"/>
                      </a:rPr>
                      <m:t>0,1</m:t>
                    </m:r>
                    <m:sSup>
                      <m:sSupPr>
                        <m:ctrlPr>
                          <a:rPr kumimoji="1" lang="en-US" altLang="zh-CN" i="1">
                            <a:solidFill>
                              <a:schemeClr val="tx1">
                                <a:lumMod val="60000"/>
                                <a:lumOff val="40000"/>
                              </a:schemeClr>
                            </a:solidFill>
                            <a:latin typeface="Cambria Math" panose="02040503050406030204" pitchFamily="18" charset="0"/>
                          </a:rPr>
                        </m:ctrlPr>
                      </m:sSupPr>
                      <m:e>
                        <m:r>
                          <m:rPr>
                            <m:lit/>
                          </m:rPr>
                          <a:rPr kumimoji="1" lang="en-US" altLang="zh-CN" i="1">
                            <a:solidFill>
                              <a:schemeClr val="tx1">
                                <a:lumMod val="60000"/>
                                <a:lumOff val="40000"/>
                              </a:schemeClr>
                            </a:solidFill>
                            <a:latin typeface="Cambria Math" panose="02040503050406030204" pitchFamily="18" charset="0"/>
                          </a:rPr>
                          <m:t>}</m:t>
                        </m:r>
                      </m:e>
                      <m:sup>
                        <m:sSup>
                          <m:sSupPr>
                            <m:ctrlPr>
                              <a:rPr kumimoji="1" lang="en-US" altLang="zh-CN" i="1">
                                <a:solidFill>
                                  <a:schemeClr val="tx1">
                                    <a:lumMod val="60000"/>
                                    <a:lumOff val="40000"/>
                                  </a:schemeClr>
                                </a:solidFill>
                                <a:latin typeface="Cambria Math" panose="02040503050406030204" pitchFamily="18" charset="0"/>
                              </a:rPr>
                            </m:ctrlPr>
                          </m:sSupPr>
                          <m:e>
                            <m:r>
                              <a:rPr kumimoji="1" lang="en-US" altLang="zh-CN" i="1">
                                <a:solidFill>
                                  <a:schemeClr val="tx1">
                                    <a:lumMod val="60000"/>
                                    <a:lumOff val="40000"/>
                                  </a:schemeClr>
                                </a:solidFill>
                                <a:latin typeface="Cambria Math" panose="02040503050406030204" pitchFamily="18" charset="0"/>
                              </a:rPr>
                              <m:t>𝑑</m:t>
                            </m:r>
                          </m:e>
                          <m:sup>
                            <m:r>
                              <a:rPr kumimoji="1" lang="en-US" altLang="zh-CN" i="1">
                                <a:solidFill>
                                  <a:schemeClr val="tx1">
                                    <a:lumMod val="60000"/>
                                    <a:lumOff val="40000"/>
                                  </a:schemeClr>
                                </a:solidFill>
                                <a:latin typeface="Cambria Math" panose="02040503050406030204" pitchFamily="18" charset="0"/>
                              </a:rPr>
                              <m:t>′</m:t>
                            </m:r>
                          </m:sup>
                        </m:sSup>
                      </m:sup>
                    </m:sSup>
                  </m:oMath>
                </a14:m>
                <a:r>
                  <a:rPr kumimoji="1" lang="en" altLang="zh-CN" dirty="0">
                    <a:solidFill>
                      <a:schemeClr val="tx1">
                        <a:lumMod val="60000"/>
                        <a:lumOff val="40000"/>
                      </a:schemeClr>
                    </a:solidFill>
                    <a:latin typeface="Andale Mono" panose="020B0509000000000004" pitchFamily="49" charset="0"/>
                  </a:rPr>
                  <a:t> </a:t>
                </a:r>
                <a:endParaRPr kumimoji="1" lang="en-US" altLang="zh-CN" dirty="0">
                  <a:solidFill>
                    <a:schemeClr val="tx1">
                      <a:lumMod val="60000"/>
                      <a:lumOff val="40000"/>
                    </a:schemeClr>
                  </a:solidFill>
                  <a:latin typeface="Andale Mono" panose="020B0509000000000004" pitchFamily="49" charset="0"/>
                </a:endParaRPr>
              </a:p>
              <a:p>
                <a:pPr lvl="1">
                  <a:spcAft>
                    <a:spcPts val="1200"/>
                  </a:spcAft>
                </a:pPr>
                <a:r>
                  <a:rPr kumimoji="1" lang="en" altLang="zh-CN" dirty="0">
                    <a:solidFill>
                      <a:schemeClr val="tx1">
                        <a:lumMod val="60000"/>
                        <a:lumOff val="40000"/>
                      </a:schemeClr>
                    </a:solidFill>
                    <a:latin typeface="Andale Mono" panose="020B0509000000000004" pitchFamily="49" charset="0"/>
                  </a:rPr>
                  <a:t>Model being explained:</a:t>
                </a:r>
                <a:r>
                  <a:rPr kumimoji="1" lang="en-US" altLang="zh-CN" dirty="0">
                    <a:solidFill>
                      <a:schemeClr val="tx1">
                        <a:lumMod val="60000"/>
                        <a:lumOff val="40000"/>
                      </a:schemeClr>
                    </a:solidFill>
                    <a:latin typeface="Andale Mono" panose="020B0509000000000004" pitchFamily="49" charset="0"/>
                  </a:rPr>
                  <a:t> </a:t>
                </a:r>
                <a14:m>
                  <m:oMath xmlns:m="http://schemas.openxmlformats.org/officeDocument/2006/math">
                    <m:r>
                      <a:rPr lang="en" altLang="zh-CN" i="1" smtClean="0">
                        <a:solidFill>
                          <a:schemeClr val="tx1">
                            <a:lumMod val="60000"/>
                            <a:lumOff val="40000"/>
                          </a:schemeClr>
                        </a:solidFill>
                        <a:latin typeface="Cambria Math" panose="02040503050406030204" pitchFamily="18" charset="0"/>
                      </a:rPr>
                      <m:t>𝑓</m:t>
                    </m:r>
                    <m:r>
                      <a:rPr lang="en" altLang="zh-CN" i="1" smtClean="0">
                        <a:solidFill>
                          <a:schemeClr val="tx1">
                            <a:lumMod val="60000"/>
                            <a:lumOff val="40000"/>
                          </a:schemeClr>
                        </a:solidFill>
                        <a:latin typeface="Cambria Math" panose="02040503050406030204" pitchFamily="18" charset="0"/>
                      </a:rPr>
                      <m:t>:</m:t>
                    </m:r>
                    <m:sSup>
                      <m:sSupPr>
                        <m:ctrlPr>
                          <a:rPr lang="en" altLang="zh-CN" i="1" smtClean="0">
                            <a:solidFill>
                              <a:schemeClr val="tx1">
                                <a:lumMod val="60000"/>
                                <a:lumOff val="40000"/>
                              </a:schemeClr>
                            </a:solidFill>
                            <a:latin typeface="Cambria Math" panose="02040503050406030204" pitchFamily="18" charset="0"/>
                          </a:rPr>
                        </m:ctrlPr>
                      </m:sSupPr>
                      <m:e>
                        <m:r>
                          <a:rPr lang="en" altLang="zh-CN" i="1" smtClean="0">
                            <a:solidFill>
                              <a:schemeClr val="tx1">
                                <a:lumMod val="60000"/>
                                <a:lumOff val="40000"/>
                              </a:schemeClr>
                            </a:solidFill>
                            <a:latin typeface="Cambria Math" panose="02040503050406030204" pitchFamily="18" charset="0"/>
                          </a:rPr>
                          <m:t>𝑅</m:t>
                        </m:r>
                      </m:e>
                      <m:sup>
                        <m:r>
                          <a:rPr lang="en" altLang="zh-CN" i="1" smtClean="0">
                            <a:solidFill>
                              <a:schemeClr val="tx1">
                                <a:lumMod val="60000"/>
                                <a:lumOff val="40000"/>
                              </a:schemeClr>
                            </a:solidFill>
                            <a:latin typeface="Cambria Math" panose="02040503050406030204" pitchFamily="18" charset="0"/>
                          </a:rPr>
                          <m:t>𝑑</m:t>
                        </m:r>
                      </m:sup>
                    </m:sSup>
                    <m:r>
                      <a:rPr lang="en" altLang="zh-CN" i="1" smtClean="0">
                        <a:solidFill>
                          <a:schemeClr val="tx1">
                            <a:lumMod val="60000"/>
                            <a:lumOff val="40000"/>
                          </a:schemeClr>
                        </a:solidFill>
                        <a:latin typeface="Cambria Math" panose="02040503050406030204" pitchFamily="18" charset="0"/>
                      </a:rPr>
                      <m:t>→</m:t>
                    </m:r>
                    <m:r>
                      <a:rPr lang="en-US" altLang="zh-CN" b="0" i="1" smtClean="0">
                        <a:solidFill>
                          <a:schemeClr val="tx1">
                            <a:lumMod val="60000"/>
                            <a:lumOff val="40000"/>
                          </a:schemeClr>
                        </a:solidFill>
                        <a:latin typeface="Cambria Math" panose="02040503050406030204" pitchFamily="18" charset="0"/>
                      </a:rPr>
                      <m:t>𝑅</m:t>
                    </m:r>
                  </m:oMath>
                </a14:m>
                <a:endParaRPr kumimoji="1" lang="en-US" altLang="zh-CN" dirty="0">
                  <a:solidFill>
                    <a:schemeClr val="tx1">
                      <a:lumMod val="60000"/>
                      <a:lumOff val="40000"/>
                    </a:schemeClr>
                  </a:solidFill>
                  <a:latin typeface="Andale Mono" panose="020B0509000000000004" pitchFamily="49" charset="0"/>
                </a:endParaRPr>
              </a:p>
              <a:p>
                <a:pPr lvl="1">
                  <a:spcAft>
                    <a:spcPts val="1200"/>
                  </a:spcAft>
                </a:pPr>
                <a:r>
                  <a:rPr kumimoji="1" lang="en-US" altLang="zh-CN" dirty="0">
                    <a:solidFill>
                      <a:schemeClr val="tx1">
                        <a:lumMod val="60000"/>
                        <a:lumOff val="40000"/>
                      </a:schemeClr>
                    </a:solidFill>
                    <a:latin typeface="Andale Mono" panose="020B0509000000000004" pitchFamily="49" charset="0"/>
                  </a:rPr>
                  <a:t>Locality around x (</a:t>
                </a:r>
                <a:r>
                  <a:rPr kumimoji="1" lang="en" altLang="zh-CN" dirty="0">
                    <a:solidFill>
                      <a:schemeClr val="tx1">
                        <a:lumMod val="60000"/>
                        <a:lumOff val="40000"/>
                      </a:schemeClr>
                    </a:solidFill>
                    <a:latin typeface="Andale Mono" panose="020B0509000000000004" pitchFamily="49" charset="0"/>
                  </a:rPr>
                  <a:t>proximity measure</a:t>
                </a:r>
                <a:r>
                  <a:rPr kumimoji="1" lang="en-US" altLang="zh-CN" dirty="0">
                    <a:solidFill>
                      <a:schemeClr val="tx1">
                        <a:lumMod val="60000"/>
                        <a:lumOff val="40000"/>
                      </a:schemeClr>
                    </a:solidFill>
                    <a:latin typeface="Andale Mono" panose="020B0509000000000004" pitchFamily="49" charset="0"/>
                  </a:rPr>
                  <a:t>): </a:t>
                </a:r>
                <a14:m>
                  <m:oMath xmlns:m="http://schemas.openxmlformats.org/officeDocument/2006/math">
                    <m:sSub>
                      <m:sSubPr>
                        <m:ctrlPr>
                          <a:rPr kumimoji="1" lang="en-US" altLang="zh-CN" b="0" i="1" smtClean="0">
                            <a:solidFill>
                              <a:schemeClr val="tx1">
                                <a:lumMod val="60000"/>
                                <a:lumOff val="40000"/>
                              </a:schemeClr>
                            </a:solidFill>
                            <a:latin typeface="Cambria Math" panose="02040503050406030204" pitchFamily="18" charset="0"/>
                          </a:rPr>
                        </m:ctrlPr>
                      </m:sSubPr>
                      <m:e>
                        <m:r>
                          <a:rPr kumimoji="1" lang="en-US" altLang="zh-CN" b="0" i="1" smtClean="0">
                            <a:solidFill>
                              <a:schemeClr val="tx1">
                                <a:lumMod val="60000"/>
                                <a:lumOff val="40000"/>
                              </a:schemeClr>
                            </a:solidFill>
                            <a:latin typeface="Cambria Math" panose="02040503050406030204" pitchFamily="18" charset="0"/>
                          </a:rPr>
                          <m:t>𝜋</m:t>
                        </m:r>
                      </m:e>
                      <m:sub>
                        <m:r>
                          <a:rPr kumimoji="1" lang="en-US" altLang="zh-CN" b="0" i="1" smtClean="0">
                            <a:solidFill>
                              <a:schemeClr val="tx1">
                                <a:lumMod val="60000"/>
                                <a:lumOff val="40000"/>
                              </a:schemeClr>
                            </a:solidFill>
                            <a:latin typeface="Cambria Math" panose="02040503050406030204" pitchFamily="18" charset="0"/>
                          </a:rPr>
                          <m:t>𝑥</m:t>
                        </m:r>
                      </m:sub>
                    </m:sSub>
                    <m:r>
                      <a:rPr kumimoji="1" lang="en-US" altLang="zh-CN" b="0" i="1" smtClean="0">
                        <a:solidFill>
                          <a:schemeClr val="tx1">
                            <a:lumMod val="60000"/>
                            <a:lumOff val="40000"/>
                          </a:schemeClr>
                        </a:solidFill>
                        <a:latin typeface="Cambria Math" panose="02040503050406030204" pitchFamily="18" charset="0"/>
                      </a:rPr>
                      <m:t>(</m:t>
                    </m:r>
                    <m:r>
                      <a:rPr kumimoji="1" lang="en-US" altLang="zh-CN" b="0" i="1" smtClean="0">
                        <a:solidFill>
                          <a:schemeClr val="tx1">
                            <a:lumMod val="60000"/>
                            <a:lumOff val="40000"/>
                          </a:schemeClr>
                        </a:solidFill>
                        <a:latin typeface="Cambria Math" panose="02040503050406030204" pitchFamily="18" charset="0"/>
                      </a:rPr>
                      <m:t>𝑧</m:t>
                    </m:r>
                    <m:r>
                      <a:rPr kumimoji="1" lang="en-US" altLang="zh-CN" b="0" i="1" smtClean="0">
                        <a:solidFill>
                          <a:schemeClr val="tx1">
                            <a:lumMod val="60000"/>
                            <a:lumOff val="40000"/>
                          </a:schemeClr>
                        </a:solidFill>
                        <a:latin typeface="Cambria Math" panose="02040503050406030204" pitchFamily="18" charset="0"/>
                      </a:rPr>
                      <m:t>) </m:t>
                    </m:r>
                  </m:oMath>
                </a14:m>
                <a:endParaRPr kumimoji="1" lang="en-US" altLang="zh-CN" dirty="0">
                  <a:solidFill>
                    <a:schemeClr val="tx1">
                      <a:lumMod val="60000"/>
                      <a:lumOff val="40000"/>
                    </a:schemeClr>
                  </a:solidFill>
                  <a:latin typeface="Andale Mono" panose="020B0509000000000004" pitchFamily="49" charset="0"/>
                </a:endParaRPr>
              </a:p>
              <a:p>
                <a:pPr lvl="1">
                  <a:spcAft>
                    <a:spcPts val="1200"/>
                  </a:spcAft>
                </a:pPr>
                <a:r>
                  <a:rPr kumimoji="1" lang="en-US" altLang="zh-CN" dirty="0">
                    <a:solidFill>
                      <a:schemeClr val="tx1">
                        <a:lumMod val="60000"/>
                        <a:lumOff val="40000"/>
                      </a:schemeClr>
                    </a:solidFill>
                    <a:latin typeface="Andale Mono" panose="020B0509000000000004" pitchFamily="49" charset="0"/>
                  </a:rPr>
                  <a:t>Explanation model: </a:t>
                </a:r>
                <a14:m>
                  <m:oMath xmlns:m="http://schemas.openxmlformats.org/officeDocument/2006/math">
                    <m:r>
                      <a:rPr kumimoji="1" lang="en-US" altLang="zh-CN" b="0" i="1" smtClean="0">
                        <a:solidFill>
                          <a:schemeClr val="tx1">
                            <a:lumMod val="60000"/>
                            <a:lumOff val="40000"/>
                          </a:schemeClr>
                        </a:solidFill>
                        <a:latin typeface="Cambria Math" panose="02040503050406030204" pitchFamily="18" charset="0"/>
                      </a:rPr>
                      <m:t>𝑔</m:t>
                    </m:r>
                    <m:r>
                      <a:rPr kumimoji="1" lang="en-US" altLang="zh-CN" b="0" i="1" smtClean="0">
                        <a:solidFill>
                          <a:schemeClr val="tx1">
                            <a:lumMod val="60000"/>
                            <a:lumOff val="40000"/>
                          </a:schemeClr>
                        </a:solidFill>
                        <a:latin typeface="Cambria Math" panose="02040503050406030204" pitchFamily="18" charset="0"/>
                      </a:rPr>
                      <m:t>∈</m:t>
                    </m:r>
                    <m:r>
                      <a:rPr kumimoji="1" lang="en-US" altLang="zh-CN" b="0" i="1" smtClean="0">
                        <a:solidFill>
                          <a:schemeClr val="tx1">
                            <a:lumMod val="60000"/>
                            <a:lumOff val="40000"/>
                          </a:schemeClr>
                        </a:solidFill>
                        <a:latin typeface="Cambria Math" panose="02040503050406030204" pitchFamily="18" charset="0"/>
                      </a:rPr>
                      <m:t>𝐺</m:t>
                    </m:r>
                  </m:oMath>
                </a14:m>
                <a:endParaRPr kumimoji="1" lang="en-US" altLang="zh-CN" dirty="0">
                  <a:solidFill>
                    <a:schemeClr val="tx1">
                      <a:lumMod val="60000"/>
                      <a:lumOff val="40000"/>
                    </a:schemeClr>
                  </a:solidFill>
                  <a:latin typeface="Andale Mono" panose="020B0509000000000004" pitchFamily="49" charset="0"/>
                </a:endParaRPr>
              </a:p>
              <a:p>
                <a:pPr lvl="1">
                  <a:spcAft>
                    <a:spcPts val="1200"/>
                  </a:spcAft>
                </a:pPr>
                <a:r>
                  <a:rPr kumimoji="1" lang="en" altLang="zh-CN" b="1" dirty="0">
                    <a:latin typeface="Andale Mono" panose="020B0509000000000004" pitchFamily="49" charset="0"/>
                  </a:rPr>
                  <a:t>Complexity measures: </a:t>
                </a:r>
                <a14:m>
                  <m:oMath xmlns:m="http://schemas.openxmlformats.org/officeDocument/2006/math">
                    <m:r>
                      <m:rPr>
                        <m:sty m:val="p"/>
                      </m:rPr>
                      <a:rPr kumimoji="1" lang="en-US" altLang="zh-CN" b="0" i="0" smtClean="0">
                        <a:solidFill>
                          <a:schemeClr val="tx1"/>
                        </a:solidFill>
                        <a:latin typeface="Cambria Math" panose="02040503050406030204" pitchFamily="18" charset="0"/>
                      </a:rPr>
                      <m:t>Ω</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𝑔</m:t>
                    </m:r>
                    <m:r>
                      <a:rPr kumimoji="1" lang="en-US" altLang="zh-CN" b="0" i="1" smtClean="0">
                        <a:solidFill>
                          <a:schemeClr val="tx1"/>
                        </a:solidFill>
                        <a:latin typeface="Cambria Math" panose="02040503050406030204" pitchFamily="18" charset="0"/>
                      </a:rPr>
                      <m:t>)</m:t>
                    </m:r>
                  </m:oMath>
                </a14:m>
                <a:endParaRPr kumimoji="1" lang="en-US" altLang="zh-CN" b="1" dirty="0">
                  <a:solidFill>
                    <a:schemeClr val="tx1"/>
                  </a:solidFill>
                  <a:latin typeface="Andale Mono" panose="020B0509000000000004" pitchFamily="49" charset="0"/>
                </a:endParaRPr>
              </a:p>
              <a:p>
                <a:pPr lvl="1">
                  <a:spcAft>
                    <a:spcPts val="1200"/>
                  </a:spcAft>
                </a:pPr>
                <a:r>
                  <a:rPr kumimoji="1" lang="en" altLang="zh-CN" b="1" dirty="0">
                    <a:latin typeface="Andale Mono" panose="020B0509000000000004" pitchFamily="49" charset="0"/>
                  </a:rPr>
                  <a:t>Fidelity function: </a:t>
                </a:r>
                <a14:m>
                  <m:oMath xmlns:m="http://schemas.openxmlformats.org/officeDocument/2006/math">
                    <m:r>
                      <a:rPr kumimoji="1" lang="en-US" altLang="zh-CN" b="0" i="1" smtClean="0">
                        <a:latin typeface="Cambria Math" panose="02040503050406030204" pitchFamily="18" charset="0"/>
                      </a:rPr>
                      <m:t>𝐿</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𝑔</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𝜋</m:t>
                            </m:r>
                          </m:e>
                          <m:sub>
                            <m:r>
                              <a:rPr kumimoji="1" lang="en-US" altLang="zh-CN" b="0" i="1" smtClean="0">
                                <a:latin typeface="Cambria Math" panose="02040503050406030204" pitchFamily="18" charset="0"/>
                              </a:rPr>
                              <m:t>𝑥</m:t>
                            </m:r>
                          </m:sub>
                        </m:sSub>
                      </m:e>
                    </m:d>
                  </m:oMath>
                </a14:m>
                <a:endParaRPr kumimoji="1" lang="en-US" altLang="zh-CN" b="1" dirty="0">
                  <a:latin typeface="Andale Mono" panose="020B0509000000000004" pitchFamily="49" charset="0"/>
                </a:endParaRPr>
              </a:p>
              <a:p>
                <a:pPr lvl="2">
                  <a:spcAft>
                    <a:spcPts val="1200"/>
                  </a:spcAft>
                </a:pPr>
                <a:r>
                  <a:rPr kumimoji="1" lang="en" altLang="zh-CN" dirty="0">
                    <a:latin typeface="Andale Mono" panose="020B0509000000000004" pitchFamily="49" charset="0"/>
                  </a:rPr>
                  <a:t>How unfaithful g is in approximating f in the locality </a:t>
                </a:r>
                <a14:m>
                  <m:oMath xmlns:m="http://schemas.openxmlformats.org/officeDocument/2006/math">
                    <m:sSub>
                      <m:sSubPr>
                        <m:ctrlPr>
                          <a:rPr kumimoji="1" lang="en-US" altLang="zh-CN" i="1">
                            <a:latin typeface="Cambria Math" panose="02040503050406030204" pitchFamily="18" charset="0"/>
                          </a:rPr>
                        </m:ctrlPr>
                      </m:sSubPr>
                      <m:e>
                        <m:r>
                          <a:rPr kumimoji="1" lang="en-US" altLang="zh-CN">
                            <a:latin typeface="Cambria Math" panose="02040503050406030204" pitchFamily="18" charset="0"/>
                          </a:rPr>
                          <m:t>𝜋</m:t>
                        </m:r>
                      </m:e>
                      <m:sub>
                        <m:r>
                          <a:rPr kumimoji="1" lang="en-US" altLang="zh-CN">
                            <a:latin typeface="Cambria Math" panose="02040503050406030204" pitchFamily="18" charset="0"/>
                          </a:rPr>
                          <m:t>𝑥</m:t>
                        </m:r>
                      </m:sub>
                    </m:sSub>
                  </m:oMath>
                </a14:m>
                <a:endParaRPr kumimoji="1" lang="en-US" altLang="zh-CN" dirty="0">
                  <a:latin typeface="Andale Mono" panose="020B0509000000000004" pitchFamily="49" charset="0"/>
                </a:endParaRPr>
              </a:p>
              <a:p>
                <a:pPr lvl="1">
                  <a:spcAft>
                    <a:spcPts val="1200"/>
                  </a:spcAft>
                </a:pPr>
                <a:r>
                  <a:rPr kumimoji="1" lang="en" altLang="zh-CN" b="1" dirty="0">
                    <a:latin typeface="Andale Mono" panose="020B0509000000000004" pitchFamily="49" charset="0"/>
                  </a:rPr>
                  <a:t>The final explanation: </a:t>
                </a:r>
                <a:endParaRPr kumimoji="1" lang="en-US" altLang="zh-CN" b="1" dirty="0">
                  <a:latin typeface="Andale Mono" panose="020B0509000000000004" pitchFamily="49" charset="0"/>
                </a:endParaRPr>
              </a:p>
              <a:p>
                <a:pPr marL="457200" lvl="1" indent="0">
                  <a:spcAft>
                    <a:spcPts val="1200"/>
                  </a:spcAft>
                  <a:buNone/>
                </a:pPr>
                <a14:m>
                  <m:oMathPara xmlns:m="http://schemas.openxmlformats.org/officeDocument/2006/math">
                    <m:oMathParaPr>
                      <m:jc m:val="centerGroup"/>
                    </m:oMathParaPr>
                    <m:oMath xmlns:m="http://schemas.openxmlformats.org/officeDocument/2006/math">
                      <m:r>
                        <a:rPr lang="el-GR" altLang="zh-CN" i="1" smtClean="0">
                          <a:latin typeface="Cambria Math" panose="02040503050406030204" pitchFamily="18" charset="0"/>
                          <a:ea typeface="Cambria Math" panose="02040503050406030204" pitchFamily="18" charset="0"/>
                        </a:rPr>
                        <m:t>𝜉</m:t>
                      </m:r>
                      <m:r>
                        <m:rPr>
                          <m:nor/>
                        </m:rPr>
                        <a:rPr lang="en" altLang="zh-CN" smtClean="0">
                          <a:latin typeface="Cambria Math" panose="02040503050406030204" pitchFamily="18" charset="0"/>
                        </a:rPr>
                        <m:t>(</m:t>
                      </m:r>
                      <m:r>
                        <m:rPr>
                          <m:nor/>
                        </m:rPr>
                        <a:rPr lang="en" altLang="zh-CN" smtClean="0">
                          <a:latin typeface="Cambria Math" panose="02040503050406030204" pitchFamily="18" charset="0"/>
                        </a:rPr>
                        <m:t>x</m:t>
                      </m:r>
                      <m:r>
                        <m:rPr>
                          <m:nor/>
                        </m:rPr>
                        <a:rPr lang="en" altLang="zh-CN" smtClean="0">
                          <a:latin typeface="Cambria Math" panose="02040503050406030204" pitchFamily="18" charset="0"/>
                        </a:rPr>
                        <m:t>) =</m:t>
                      </m:r>
                      <m:r>
                        <m:rPr>
                          <m:nor/>
                        </m:rPr>
                        <a:rPr lang="en-US" altLang="zh-CN" b="0" i="0" smtClean="0">
                          <a:latin typeface="Cambria Math" panose="02040503050406030204" pitchFamily="18" charset="0"/>
                        </a:rPr>
                        <m:t> </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a:rPr lang="en-US" altLang="zh-CN" b="0" i="1" smtClean="0">
                                  <a:latin typeface="Cambria Math" panose="02040503050406030204" pitchFamily="18" charset="0"/>
                                </a:rPr>
                                <m:t>𝑎𝑟𝑔</m:t>
                              </m:r>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𝑔</m:t>
                              </m:r>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rPr>
                                <m:t>G</m:t>
                              </m:r>
                            </m:lim>
                          </m:limLow>
                        </m:fName>
                        <m:e>
                          <m:r>
                            <a:rPr kumimoji="1" lang="en-US" altLang="zh-CN" i="1">
                              <a:latin typeface="Cambria Math" panose="02040503050406030204" pitchFamily="18" charset="0"/>
                            </a:rPr>
                            <m:t>𝐿</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𝑓</m:t>
                              </m:r>
                              <m:r>
                                <a:rPr kumimoji="1" lang="en-US" altLang="zh-CN" i="1">
                                  <a:latin typeface="Cambria Math" panose="02040503050406030204" pitchFamily="18" charset="0"/>
                                </a:rPr>
                                <m:t>,</m:t>
                              </m:r>
                              <m:r>
                                <a:rPr kumimoji="1" lang="en-US" altLang="zh-CN" i="1">
                                  <a:latin typeface="Cambria Math" panose="02040503050406030204" pitchFamily="18" charset="0"/>
                                </a:rPr>
                                <m:t>𝑔</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𝜋</m:t>
                                  </m:r>
                                </m:e>
                                <m:sub>
                                  <m:r>
                                    <a:rPr kumimoji="1" lang="en-US" altLang="zh-CN" i="1">
                                      <a:latin typeface="Cambria Math" panose="02040503050406030204" pitchFamily="18" charset="0"/>
                                    </a:rPr>
                                    <m:t>𝑥</m:t>
                                  </m:r>
                                </m:sub>
                              </m:sSub>
                            </m:e>
                          </m:d>
                          <m:r>
                            <a:rPr kumimoji="1" lang="en-US" altLang="zh-CN" i="1">
                              <a:latin typeface="Cambria Math" panose="02040503050406030204" pitchFamily="18" charset="0"/>
                            </a:rPr>
                            <m:t>+</m:t>
                          </m:r>
                          <m:r>
                            <m:rPr>
                              <m:sty m:val="p"/>
                            </m:rPr>
                            <a:rPr kumimoji="1" lang="en-US" altLang="zh-CN">
                              <a:latin typeface="Cambria Math" panose="02040503050406030204" pitchFamily="18" charset="0"/>
                            </a:rPr>
                            <m:t>Ω</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𝑔</m:t>
                              </m:r>
                            </m:e>
                          </m:d>
                        </m:e>
                      </m:func>
                    </m:oMath>
                  </m:oMathPara>
                </a14:m>
                <a:endParaRPr kumimoji="1" lang="en" altLang="zh-CN" b="1" dirty="0">
                  <a:latin typeface="Andale Mono" panose="020B0509000000000004" pitchFamily="49" charset="0"/>
                </a:endParaRPr>
              </a:p>
            </p:txBody>
          </p:sp>
        </mc:Choice>
        <mc:Fallback xmlns="">
          <p:sp>
            <p:nvSpPr>
              <p:cNvPr id="9" name="文本占位符 1">
                <a:extLst>
                  <a:ext uri="{FF2B5EF4-FFF2-40B4-BE49-F238E27FC236}">
                    <a16:creationId xmlns:a16="http://schemas.microsoft.com/office/drawing/2014/main" id="{57D26F3D-FD33-F743-843B-1B82E9A4B88D}"/>
                  </a:ext>
                </a:extLst>
              </p:cNvPr>
              <p:cNvSpPr txBox="1">
                <a:spLocks noRot="1" noChangeAspect="1" noMove="1" noResize="1" noEditPoints="1" noAdjustHandles="1" noChangeArrowheads="1" noChangeShapeType="1" noTextEdit="1"/>
              </p:cNvSpPr>
              <p:nvPr/>
            </p:nvSpPr>
            <p:spPr>
              <a:xfrm>
                <a:off x="870268" y="571029"/>
                <a:ext cx="9347619" cy="5351306"/>
              </a:xfrm>
              <a:prstGeom prst="rect">
                <a:avLst/>
              </a:prstGeom>
              <a:blipFill>
                <a:blip r:embed="rId4"/>
                <a:stretch>
                  <a:fillRect l="-950" t="-1659"/>
                </a:stretch>
              </a:blipFill>
            </p:spPr>
            <p:txBody>
              <a:bodyPr/>
              <a:lstStyle/>
              <a:p>
                <a:r>
                  <a:rPr lang="zh-CN" altLang="en-US">
                    <a:noFill/>
                  </a:rPr>
                  <a:t> </a:t>
                </a:r>
              </a:p>
            </p:txBody>
          </p:sp>
        </mc:Fallback>
      </mc:AlternateContent>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spTree>
    <p:extLst>
      <p:ext uri="{BB962C8B-B14F-4D97-AF65-F5344CB8AC3E}">
        <p14:creationId xmlns:p14="http://schemas.microsoft.com/office/powerpoint/2010/main" val="3323214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19</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mc:AlternateContent xmlns:mc="http://schemas.openxmlformats.org/markup-compatibility/2006" xmlns:a14="http://schemas.microsoft.com/office/drawing/2010/main">
        <mc:Choice Requires="a14">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1093552" y="890006"/>
                <a:ext cx="9347619" cy="405413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 altLang="zh-CN" b="1" dirty="0">
                    <a:latin typeface="Andale Mono" panose="020B0509000000000004" pitchFamily="49" charset="0"/>
                  </a:rPr>
                  <a:t>Process</a:t>
                </a:r>
                <a:endParaRPr kumimoji="1" lang="en" altLang="zh-CN" dirty="0">
                  <a:latin typeface="Andale Mono" panose="020B0509000000000004" pitchFamily="49" charset="0"/>
                </a:endParaRPr>
              </a:p>
              <a:p>
                <a:pPr lvl="1">
                  <a:spcAft>
                    <a:spcPts val="1200"/>
                  </a:spcAft>
                </a:pPr>
                <a:r>
                  <a:rPr kumimoji="1" lang="en-US" altLang="zh-CN" dirty="0">
                    <a:latin typeface="Andale Mono" panose="020B0509000000000004" pitchFamily="49" charset="0"/>
                  </a:rPr>
                  <a:t>Drawing samples, weighted by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𝜋</m:t>
                        </m:r>
                      </m:e>
                      <m:sub>
                        <m:r>
                          <a:rPr kumimoji="1" lang="en-US" altLang="zh-CN" i="1">
                            <a:latin typeface="Cambria Math" panose="02040503050406030204" pitchFamily="18" charset="0"/>
                          </a:rPr>
                          <m:t>𝑥</m:t>
                        </m:r>
                      </m:sub>
                    </m:sSub>
                  </m:oMath>
                </a14:m>
                <a:endParaRPr kumimoji="1" lang="en-US" altLang="zh-CN" dirty="0">
                  <a:latin typeface="Andale Mono" panose="020B0509000000000004" pitchFamily="49" charset="0"/>
                </a:endParaRPr>
              </a:p>
              <a:p>
                <a:pPr lvl="2">
                  <a:spcAft>
                    <a:spcPts val="1200"/>
                  </a:spcAft>
                </a:pPr>
                <a:r>
                  <a:rPr kumimoji="1" lang="en-US" altLang="zh-CN" dirty="0">
                    <a:latin typeface="Andale Mono" panose="020B0509000000000004" pitchFamily="49" charset="0"/>
                  </a:rPr>
                  <a:t>Drawing samples around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𝑥</m:t>
                        </m:r>
                      </m:e>
                      <m:sup>
                        <m:r>
                          <a:rPr kumimoji="1" lang="en-US" altLang="zh-CN" i="1">
                            <a:latin typeface="Cambria Math" panose="02040503050406030204" pitchFamily="18" charset="0"/>
                          </a:rPr>
                          <m:t>′</m:t>
                        </m:r>
                      </m:sup>
                    </m:sSup>
                  </m:oMath>
                </a14:m>
                <a:endParaRPr kumimoji="1" lang="en" altLang="zh-CN" dirty="0">
                  <a:latin typeface="Andale Mono" panose="020B0509000000000004" pitchFamily="49" charset="0"/>
                </a:endParaRPr>
              </a:p>
              <a:p>
                <a:pPr lvl="2">
                  <a:spcAft>
                    <a:spcPts val="1200"/>
                  </a:spcAft>
                </a:pPr>
                <a:r>
                  <a:rPr kumimoji="1" lang="en" altLang="zh-CN" dirty="0">
                    <a:latin typeface="Andale Mono" panose="020B0509000000000004" pitchFamily="49" charset="0"/>
                  </a:rPr>
                  <a:t>Perturbed Sample: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0,1</m:t>
                            </m:r>
                          </m:e>
                        </m:d>
                      </m:e>
                      <m:sup>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𝑑</m:t>
                            </m:r>
                          </m:e>
                          <m:sup>
                            <m:r>
                              <a:rPr kumimoji="1" lang="en-US" altLang="zh-CN" b="0" i="1" smtClean="0">
                                <a:latin typeface="Cambria Math" panose="02040503050406030204" pitchFamily="18" charset="0"/>
                              </a:rPr>
                              <m:t>′</m:t>
                            </m:r>
                          </m:sup>
                        </m:sSup>
                      </m:sup>
                    </m:sSup>
                  </m:oMath>
                </a14:m>
                <a:endParaRPr kumimoji="1" lang="en-US" altLang="zh-CN" b="0" dirty="0">
                  <a:latin typeface="Andale Mono" panose="020B0509000000000004" pitchFamily="49" charset="0"/>
                </a:endParaRPr>
              </a:p>
              <a:p>
                <a:pPr lvl="1">
                  <a:spcAft>
                    <a:spcPts val="1200"/>
                  </a:spcAft>
                </a:pPr>
                <a:r>
                  <a:rPr kumimoji="1" lang="en-US" altLang="zh-CN" dirty="0">
                    <a:latin typeface="Andale Mono" panose="020B0509000000000004" pitchFamily="49" charset="0"/>
                  </a:rPr>
                  <a:t>Recovering </a:t>
                </a:r>
                <a14:m>
                  <m:oMath xmlns:m="http://schemas.openxmlformats.org/officeDocument/2006/math">
                    <m:r>
                      <a:rPr kumimoji="1" lang="en-US" altLang="zh-CN" i="1" smtClean="0">
                        <a:latin typeface="Cambria Math" panose="02040503050406030204" pitchFamily="18" charset="0"/>
                      </a:rPr>
                      <m:t>𝑧</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𝑅</m:t>
                        </m:r>
                      </m:e>
                      <m:sup>
                        <m:r>
                          <a:rPr kumimoji="1" lang="en-US" altLang="zh-CN" b="0" i="1" smtClean="0">
                            <a:latin typeface="Cambria Math" panose="02040503050406030204" pitchFamily="18" charset="0"/>
                          </a:rPr>
                          <m:t>𝑑</m:t>
                        </m:r>
                      </m:sup>
                    </m:sSup>
                  </m:oMath>
                </a14:m>
                <a:r>
                  <a:rPr kumimoji="1" lang="en-US" altLang="zh-CN" dirty="0">
                    <a:latin typeface="Andale Mono" panose="020B0509000000000004" pitchFamily="49" charset="0"/>
                  </a:rPr>
                  <a:t> and </a:t>
                </a:r>
                <a14:m>
                  <m:oMath xmlns:m="http://schemas.openxmlformats.org/officeDocument/2006/math">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𝑧</m:t>
                    </m:r>
                    <m:r>
                      <a:rPr kumimoji="1" lang="en-US" altLang="zh-CN" b="0" i="1" smtClean="0">
                        <a:latin typeface="Cambria Math" panose="02040503050406030204" pitchFamily="18" charset="0"/>
                      </a:rPr>
                      <m:t>)</m:t>
                    </m:r>
                  </m:oMath>
                </a14:m>
                <a:endParaRPr kumimoji="1" lang="en-US" altLang="zh-CN" dirty="0">
                  <a:latin typeface="Andale Mono" panose="020B0509000000000004" pitchFamily="49" charset="0"/>
                </a:endParaRPr>
              </a:p>
              <a:p>
                <a:pPr lvl="1">
                  <a:spcAft>
                    <a:spcPts val="1200"/>
                  </a:spcAft>
                </a:pPr>
                <a:r>
                  <a:rPr kumimoji="1" lang="en-US" altLang="zh-CN" dirty="0">
                    <a:latin typeface="Andale Mono" panose="020B0509000000000004" pitchFamily="49" charset="0"/>
                  </a:rPr>
                  <a:t>Get </a:t>
                </a:r>
                <a14:m>
                  <m:oMath xmlns:m="http://schemas.openxmlformats.org/officeDocument/2006/math">
                    <m:r>
                      <a:rPr lang="el-GR" altLang="zh-CN" i="1">
                        <a:latin typeface="Cambria Math" panose="02040503050406030204" pitchFamily="18" charset="0"/>
                        <a:ea typeface="Cambria Math" panose="02040503050406030204" pitchFamily="18" charset="0"/>
                      </a:rPr>
                      <m:t>𝜉</m:t>
                    </m:r>
                    <m:r>
                      <m:rPr>
                        <m:nor/>
                      </m:rPr>
                      <a:rPr lang="en" altLang="zh-CN">
                        <a:latin typeface="Cambria Math" panose="02040503050406030204" pitchFamily="18" charset="0"/>
                      </a:rPr>
                      <m:t>(</m:t>
                    </m:r>
                    <m:r>
                      <m:rPr>
                        <m:nor/>
                      </m:rPr>
                      <a:rPr lang="en" altLang="zh-CN">
                        <a:latin typeface="Cambria Math" panose="02040503050406030204" pitchFamily="18" charset="0"/>
                      </a:rPr>
                      <m:t>x</m:t>
                    </m:r>
                    <m:r>
                      <m:rPr>
                        <m:nor/>
                      </m:rPr>
                      <a:rPr lang="en" altLang="zh-CN">
                        <a:latin typeface="Cambria Math" panose="02040503050406030204" pitchFamily="18" charset="0"/>
                      </a:rPr>
                      <m:t>)</m:t>
                    </m:r>
                  </m:oMath>
                </a14:m>
                <a:endParaRPr kumimoji="1" lang="zh-CN" altLang="en-US" dirty="0">
                  <a:latin typeface="Andale Mono" panose="020B0509000000000004" pitchFamily="49" charset="0"/>
                </a:endParaRPr>
              </a:p>
            </p:txBody>
          </p:sp>
        </mc:Choice>
        <mc:Fallback xmlns="">
          <p:sp>
            <p:nvSpPr>
              <p:cNvPr id="9" name="文本占位符 1">
                <a:extLst>
                  <a:ext uri="{FF2B5EF4-FFF2-40B4-BE49-F238E27FC236}">
                    <a16:creationId xmlns:a16="http://schemas.microsoft.com/office/drawing/2014/main" id="{57D26F3D-FD33-F743-843B-1B82E9A4B88D}"/>
                  </a:ext>
                </a:extLst>
              </p:cNvPr>
              <p:cNvSpPr txBox="1">
                <a:spLocks noRot="1" noChangeAspect="1" noMove="1" noResize="1" noEditPoints="1" noAdjustHandles="1" noChangeArrowheads="1" noChangeShapeType="1" noTextEdit="1"/>
              </p:cNvSpPr>
              <p:nvPr/>
            </p:nvSpPr>
            <p:spPr>
              <a:xfrm>
                <a:off x="1093552" y="890006"/>
                <a:ext cx="9347619" cy="4054134"/>
              </a:xfrm>
              <a:prstGeom prst="rect">
                <a:avLst/>
              </a:prstGeom>
              <a:blipFill>
                <a:blip r:embed="rId4"/>
                <a:stretch>
                  <a:fillRect l="-950" t="-1875" r="-543"/>
                </a:stretch>
              </a:blipFill>
            </p:spPr>
            <p:txBody>
              <a:bodyPr/>
              <a:lstStyle/>
              <a:p>
                <a:r>
                  <a:rPr lang="zh-CN" altLang="en-US">
                    <a:noFill/>
                  </a:rPr>
                  <a:t> </a:t>
                </a:r>
              </a:p>
            </p:txBody>
          </p:sp>
        </mc:Fallback>
      </mc:AlternateContent>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graphicFrame>
        <p:nvGraphicFramePr>
          <p:cNvPr id="3" name="图示 2">
            <a:extLst>
              <a:ext uri="{FF2B5EF4-FFF2-40B4-BE49-F238E27FC236}">
                <a16:creationId xmlns:a16="http://schemas.microsoft.com/office/drawing/2014/main" id="{E6857166-004A-E247-8FB2-E9BA47E05563}"/>
              </a:ext>
            </a:extLst>
          </p:cNvPr>
          <p:cNvGraphicFramePr/>
          <p:nvPr>
            <p:extLst>
              <p:ext uri="{D42A27DB-BD31-4B8C-83A1-F6EECF244321}">
                <p14:modId xmlns:p14="http://schemas.microsoft.com/office/powerpoint/2010/main" val="1668504048"/>
              </p:ext>
            </p:extLst>
          </p:nvPr>
        </p:nvGraphicFramePr>
        <p:xfrm>
          <a:off x="372138" y="4692088"/>
          <a:ext cx="11515060" cy="12971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1981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title="建筑物图像">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784" r="20784"/>
          <a:stretch>
            <a:fillRect/>
          </a:stretch>
        </p:blipFill>
        <p:spPr/>
      </p:pic>
      <p:sp>
        <p:nvSpPr>
          <p:cNvPr id="10" name="六边形 9" descr="醒目图像中间的深色实心六边形">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9" name="文本框 8">
            <a:extLst>
              <a:ext uri="{FF2B5EF4-FFF2-40B4-BE49-F238E27FC236}">
                <a16:creationId xmlns:a16="http://schemas.microsoft.com/office/drawing/2014/main" id="{64052DBB-CC72-4F59-92CE-00AB25EFF3F6}"/>
              </a:ext>
            </a:extLst>
          </p:cNvPr>
          <p:cNvSpPr txBox="1"/>
          <p:nvPr/>
        </p:nvSpPr>
        <p:spPr>
          <a:xfrm>
            <a:off x="3115798" y="3670815"/>
            <a:ext cx="1540806" cy="307777"/>
          </a:xfrm>
          <a:prstGeom prst="rect">
            <a:avLst/>
          </a:prstGeom>
          <a:noFill/>
        </p:spPr>
        <p:txBody>
          <a:bodyPr wrap="none" rtlCol="0">
            <a:spAutoFit/>
          </a:bodyPr>
          <a:lstStyle/>
          <a:p>
            <a:pPr rtl="0"/>
            <a:r>
              <a:rPr lang="en-US" altLang="zh-CN" sz="1400" dirty="0">
                <a:latin typeface="Microsoft YaHei UI" panose="020B0503020204020204" pitchFamily="34" charset="-122"/>
                <a:ea typeface="Microsoft YaHei UI" panose="020B0503020204020204" pitchFamily="34" charset="-122"/>
                <a:cs typeface="Calibri Light" panose="020F0302020204030204" pitchFamily="34" charset="0"/>
              </a:rPr>
              <a:t>ER Explanations</a:t>
            </a:r>
          </a:p>
        </p:txBody>
      </p:sp>
      <p:sp>
        <p:nvSpPr>
          <p:cNvPr id="4" name="标题 3">
            <a:extLst>
              <a:ext uri="{FF2B5EF4-FFF2-40B4-BE49-F238E27FC236}">
                <a16:creationId xmlns:a16="http://schemas.microsoft.com/office/drawing/2014/main" id="{291CA16A-993E-43BA-BDDC-9E427CF951B2}"/>
              </a:ext>
            </a:extLst>
          </p:cNvPr>
          <p:cNvSpPr>
            <a:spLocks noGrp="1"/>
          </p:cNvSpPr>
          <p:nvPr>
            <p:ph type="title"/>
          </p:nvPr>
        </p:nvSpPr>
        <p:spPr>
          <a:xfrm>
            <a:off x="2846116" y="2699657"/>
            <a:ext cx="2080172" cy="846616"/>
          </a:xfrm>
        </p:spPr>
        <p:txBody>
          <a:bodyPr rtlCol="0"/>
          <a:lstStyle/>
          <a:p>
            <a:pPr rtl="0"/>
            <a:r>
              <a:rPr lang="en-US" altLang="zh-CN" dirty="0">
                <a:latin typeface="Microsoft YaHei UI" panose="020B0503020204020204" pitchFamily="34" charset="-122"/>
                <a:ea typeface="Microsoft YaHei UI" panose="020B0503020204020204" pitchFamily="34" charset="-122"/>
              </a:rPr>
              <a:t>Outline</a:t>
            </a:r>
            <a:endParaRPr lang="zh-CN" altLang="en-US" b="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92661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20</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1093552" y="890006"/>
            <a:ext cx="9347619" cy="3171631"/>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US" altLang="zh-CN" dirty="0">
                <a:latin typeface="Andale Mono" panose="020B0509000000000004" pitchFamily="49" charset="0"/>
              </a:rPr>
              <a:t>Example: </a:t>
            </a:r>
            <a:r>
              <a:rPr kumimoji="1" lang="en" altLang="zh-CN" dirty="0">
                <a:latin typeface="Andale Mono" panose="020B0509000000000004" pitchFamily="49" charset="0"/>
              </a:rPr>
              <a:t>Two-Dimensional Binary Classification</a:t>
            </a:r>
            <a:endParaRPr kumimoji="1" lang="en-US" altLang="zh-CN" dirty="0">
              <a:latin typeface="Andale Mono" panose="020B0509000000000004" pitchFamily="49" charset="0"/>
            </a:endParaRPr>
          </a:p>
          <a:p>
            <a:pPr lvl="1">
              <a:spcAft>
                <a:spcPts val="1200"/>
              </a:spcAft>
            </a:pPr>
            <a:r>
              <a:rPr kumimoji="1" lang="en-US" altLang="zh-CN" dirty="0">
                <a:latin typeface="Andale Mono" panose="020B0509000000000004" pitchFamily="49" charset="0"/>
              </a:rPr>
              <a:t>Black-box model</a:t>
            </a:r>
          </a:p>
          <a:p>
            <a:pPr lvl="2">
              <a:spcAft>
                <a:spcPts val="1200"/>
              </a:spcAft>
            </a:pPr>
            <a:r>
              <a:rPr kumimoji="1" lang="en-US" altLang="zh-CN" dirty="0">
                <a:latin typeface="Andale Mono" panose="020B0509000000000004" pitchFamily="49" charset="0"/>
              </a:rPr>
              <a:t>Complex decision function f (unknown to LIME)</a:t>
            </a:r>
          </a:p>
          <a:p>
            <a:pPr lvl="1">
              <a:spcAft>
                <a:spcPts val="1200"/>
              </a:spcAft>
            </a:pPr>
            <a:r>
              <a:rPr kumimoji="1" lang="en-US" altLang="zh-CN" dirty="0">
                <a:latin typeface="Andale Mono" panose="020B0509000000000004" pitchFamily="49" charset="0"/>
              </a:rPr>
              <a:t>Red Cross: instance to be explained</a:t>
            </a:r>
            <a:endParaRPr lang="en" altLang="zh-CN" dirty="0"/>
          </a:p>
          <a:p>
            <a:pPr>
              <a:spcAft>
                <a:spcPts val="1200"/>
              </a:spcAft>
            </a:pPr>
            <a:endParaRPr lang="en" altLang="zh-CN" b="1" dirty="0"/>
          </a:p>
        </p:txBody>
      </p:sp>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pic>
        <p:nvPicPr>
          <p:cNvPr id="2" name="图片 1">
            <a:extLst>
              <a:ext uri="{FF2B5EF4-FFF2-40B4-BE49-F238E27FC236}">
                <a16:creationId xmlns:a16="http://schemas.microsoft.com/office/drawing/2014/main" id="{71E9213F-7293-9548-8E8B-57A8738AB4DB}"/>
              </a:ext>
            </a:extLst>
          </p:cNvPr>
          <p:cNvPicPr>
            <a:picLocks noChangeAspect="1"/>
          </p:cNvPicPr>
          <p:nvPr/>
        </p:nvPicPr>
        <p:blipFill>
          <a:blip r:embed="rId4"/>
          <a:stretch>
            <a:fillRect/>
          </a:stretch>
        </p:blipFill>
        <p:spPr>
          <a:xfrm>
            <a:off x="7032171" y="3429000"/>
            <a:ext cx="4114800" cy="2631124"/>
          </a:xfrm>
          <a:prstGeom prst="rect">
            <a:avLst/>
          </a:prstGeom>
        </p:spPr>
      </p:pic>
    </p:spTree>
    <p:extLst>
      <p:ext uri="{BB962C8B-B14F-4D97-AF65-F5344CB8AC3E}">
        <p14:creationId xmlns:p14="http://schemas.microsoft.com/office/powerpoint/2010/main" val="145894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21</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pic>
        <p:nvPicPr>
          <p:cNvPr id="3" name="图片 2">
            <a:extLst>
              <a:ext uri="{FF2B5EF4-FFF2-40B4-BE49-F238E27FC236}">
                <a16:creationId xmlns:a16="http://schemas.microsoft.com/office/drawing/2014/main" id="{C1411F6B-0F88-474E-AC09-8D9FBDC7F7A6}"/>
              </a:ext>
            </a:extLst>
          </p:cNvPr>
          <p:cNvPicPr>
            <a:picLocks noChangeAspect="1"/>
          </p:cNvPicPr>
          <p:nvPr/>
        </p:nvPicPr>
        <p:blipFill>
          <a:blip r:embed="rId4"/>
          <a:stretch>
            <a:fillRect/>
          </a:stretch>
        </p:blipFill>
        <p:spPr>
          <a:xfrm>
            <a:off x="6874699" y="3429000"/>
            <a:ext cx="4478935" cy="2664094"/>
          </a:xfrm>
          <a:prstGeom prst="rect">
            <a:avLst/>
          </a:prstGeom>
        </p:spPr>
      </p:pic>
      <mc:AlternateContent xmlns:mc="http://schemas.openxmlformats.org/markup-compatibility/2006" xmlns:a14="http://schemas.microsoft.com/office/drawing/2010/main">
        <mc:Choice Requires="a14">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1093552" y="890006"/>
                <a:ext cx="9347619" cy="4713352"/>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US" altLang="zh-CN" dirty="0">
                    <a:latin typeface="Andale Mono" panose="020B0509000000000004" pitchFamily="49" charset="0"/>
                  </a:rPr>
                  <a:t>Example: </a:t>
                </a:r>
                <a:r>
                  <a:rPr kumimoji="1" lang="en" altLang="zh-CN" dirty="0">
                    <a:latin typeface="Andale Mono" panose="020B0509000000000004" pitchFamily="49" charset="0"/>
                  </a:rPr>
                  <a:t>Two-Dimensional Binary Classification</a:t>
                </a:r>
                <a:endParaRPr kumimoji="1" lang="en-US" altLang="zh-CN" dirty="0">
                  <a:latin typeface="Andale Mono" panose="020B0509000000000004" pitchFamily="49" charset="0"/>
                </a:endParaRPr>
              </a:p>
              <a:p>
                <a:pPr marL="914400" lvl="1" indent="-457200">
                  <a:spcAft>
                    <a:spcPts val="1200"/>
                  </a:spcAft>
                  <a:buFont typeface="+mj-lt"/>
                  <a:buAutoNum type="arabicPeriod"/>
                </a:pPr>
                <a:r>
                  <a:rPr kumimoji="1" lang="en" altLang="zh-CN" dirty="0">
                    <a:latin typeface="Andale Mono" panose="020B0509000000000004" pitchFamily="49" charset="0"/>
                  </a:rPr>
                  <a:t>Sampling instances</a:t>
                </a:r>
              </a:p>
              <a:p>
                <a:pPr marL="914400" lvl="1" indent="-457200">
                  <a:spcAft>
                    <a:spcPts val="1200"/>
                  </a:spcAft>
                  <a:buFont typeface="+mj-lt"/>
                  <a:buAutoNum type="arabicPeriod"/>
                </a:pPr>
                <a:r>
                  <a:rPr kumimoji="1" lang="en" altLang="zh-CN" dirty="0">
                    <a:latin typeface="Andale Mono" panose="020B0509000000000004" pitchFamily="49" charset="0"/>
                  </a:rPr>
                  <a:t>Getting predictions using f</a:t>
                </a:r>
              </a:p>
              <a:p>
                <a:pPr marL="914400" lvl="1" indent="-457200">
                  <a:spcAft>
                    <a:spcPts val="1200"/>
                  </a:spcAft>
                  <a:buFont typeface="+mj-lt"/>
                  <a:buAutoNum type="arabicPeriod"/>
                </a:pPr>
                <a:r>
                  <a:rPr kumimoji="1" lang="en" altLang="zh-CN" dirty="0">
                    <a:latin typeface="Andale Mono" panose="020B0509000000000004" pitchFamily="49" charset="0"/>
                  </a:rPr>
                  <a:t>Weighting them by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𝜋</m:t>
                        </m:r>
                      </m:e>
                      <m:sub>
                        <m:r>
                          <a:rPr kumimoji="1" lang="en-US" altLang="zh-CN" i="1">
                            <a:latin typeface="Cambria Math" panose="02040503050406030204" pitchFamily="18" charset="0"/>
                          </a:rPr>
                          <m:t>𝑥</m:t>
                        </m:r>
                      </m:sub>
                    </m:sSub>
                  </m:oMath>
                </a14:m>
                <a:endParaRPr kumimoji="1" lang="en" altLang="zh-CN" dirty="0">
                  <a:latin typeface="Andale Mono" panose="020B0509000000000004" pitchFamily="49" charset="0"/>
                </a:endParaRPr>
              </a:p>
              <a:p>
                <a:pPr marL="914400" lvl="1" indent="-457200">
                  <a:spcAft>
                    <a:spcPts val="1200"/>
                  </a:spcAft>
                  <a:buFont typeface="+mj-lt"/>
                  <a:buAutoNum type="arabicPeriod"/>
                </a:pPr>
                <a:r>
                  <a:rPr kumimoji="1" lang="en" altLang="zh-CN" dirty="0">
                    <a:latin typeface="Andale Mono" panose="020B0509000000000004" pitchFamily="49" charset="0"/>
                  </a:rPr>
                  <a:t>Learned explanation: </a:t>
                </a:r>
                <a:r>
                  <a:rPr kumimoji="1" lang="en" altLang="zh-CN" b="1" dirty="0">
                    <a:latin typeface="Andale Mono" panose="020B0509000000000004" pitchFamily="49" charset="0"/>
                  </a:rPr>
                  <a:t>The</a:t>
                </a:r>
                <a:r>
                  <a:rPr kumimoji="1" lang="en" altLang="zh-CN" dirty="0">
                    <a:latin typeface="Andale Mono" panose="020B0509000000000004" pitchFamily="49" charset="0"/>
                  </a:rPr>
                  <a:t> </a:t>
                </a:r>
                <a:r>
                  <a:rPr kumimoji="1" lang="en" altLang="zh-CN" b="1" dirty="0">
                    <a:latin typeface="Andale Mono" panose="020B0509000000000004" pitchFamily="49" charset="0"/>
                  </a:rPr>
                  <a:t>Dashed Line</a:t>
                </a:r>
              </a:p>
              <a:p>
                <a:pPr lvl="2">
                  <a:spcAft>
                    <a:spcPts val="1200"/>
                  </a:spcAft>
                </a:pPr>
                <a:r>
                  <a:rPr kumimoji="1" lang="en" altLang="zh-CN" dirty="0">
                    <a:latin typeface="Andale Mono" panose="020B0509000000000004" pitchFamily="49" charset="0"/>
                  </a:rPr>
                  <a:t>Locally faithful</a:t>
                </a:r>
              </a:p>
              <a:p>
                <a:pPr lvl="1">
                  <a:spcAft>
                    <a:spcPts val="1200"/>
                  </a:spcAft>
                </a:pPr>
                <a:endParaRPr lang="en" altLang="zh-CN" b="1" dirty="0"/>
              </a:p>
            </p:txBody>
          </p:sp>
        </mc:Choice>
        <mc:Fallback xmlns="">
          <p:sp>
            <p:nvSpPr>
              <p:cNvPr id="9" name="文本占位符 1">
                <a:extLst>
                  <a:ext uri="{FF2B5EF4-FFF2-40B4-BE49-F238E27FC236}">
                    <a16:creationId xmlns:a16="http://schemas.microsoft.com/office/drawing/2014/main" id="{57D26F3D-FD33-F743-843B-1B82E9A4B88D}"/>
                  </a:ext>
                </a:extLst>
              </p:cNvPr>
              <p:cNvSpPr txBox="1">
                <a:spLocks noRot="1" noChangeAspect="1" noMove="1" noResize="1" noEditPoints="1" noAdjustHandles="1" noChangeArrowheads="1" noChangeShapeType="1" noTextEdit="1"/>
              </p:cNvSpPr>
              <p:nvPr/>
            </p:nvSpPr>
            <p:spPr>
              <a:xfrm>
                <a:off x="1093552" y="890006"/>
                <a:ext cx="9347619" cy="4713352"/>
              </a:xfrm>
              <a:prstGeom prst="rect">
                <a:avLst/>
              </a:prstGeom>
              <a:blipFill>
                <a:blip r:embed="rId5"/>
                <a:stretch>
                  <a:fillRect l="-950" t="-1613" r="-5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4457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22</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mc:AlternateContent xmlns:mc="http://schemas.openxmlformats.org/markup-compatibility/2006" xmlns:a14="http://schemas.microsoft.com/office/drawing/2010/main">
        <mc:Choice Requires="a14">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1093552" y="890006"/>
                <a:ext cx="9347619" cy="460690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 altLang="zh-CN" dirty="0">
                    <a:latin typeface="Andale Mono" panose="020B0509000000000004" pitchFamily="49" charset="0"/>
                  </a:rPr>
                  <a:t>Let G be the class of </a:t>
                </a:r>
                <a:r>
                  <a:rPr kumimoji="1" lang="en" altLang="zh-CN" b="1" dirty="0">
                    <a:latin typeface="Andale Mono" panose="020B0509000000000004" pitchFamily="49" charset="0"/>
                  </a:rPr>
                  <a:t>linear</a:t>
                </a:r>
                <a:r>
                  <a:rPr kumimoji="1" lang="en" altLang="zh-CN" dirty="0">
                    <a:latin typeface="Andale Mono" panose="020B0509000000000004" pitchFamily="49" charset="0"/>
                  </a:rPr>
                  <a:t> models</a:t>
                </a:r>
              </a:p>
              <a:p>
                <a:pPr lvl="1">
                  <a:spcAft>
                    <a:spcPts val="1200"/>
                  </a:spcAft>
                </a:pPr>
                <a14:m>
                  <m:oMath xmlns:m="http://schemas.openxmlformats.org/officeDocument/2006/math">
                    <m:r>
                      <a:rPr kumimoji="1" lang="en-US" altLang="zh-CN" b="0" i="1" smtClean="0">
                        <a:latin typeface="Cambria Math" panose="02040503050406030204" pitchFamily="18" charset="0"/>
                      </a:rPr>
                      <m:t>𝑔</m:t>
                    </m:r>
                    <m:d>
                      <m:dPr>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𝑧</m:t>
                            </m:r>
                          </m:e>
                          <m:sup>
                            <m:r>
                              <a:rPr kumimoji="1" lang="en-US" altLang="zh-CN" b="0" i="1" smtClean="0">
                                <a:latin typeface="Cambria Math" panose="02040503050406030204" pitchFamily="18" charset="0"/>
                              </a:rPr>
                              <m:t>′</m:t>
                            </m:r>
                          </m:sup>
                        </m:sSup>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𝑤</m:t>
                        </m:r>
                      </m:e>
                      <m:sub>
                        <m:r>
                          <a:rPr kumimoji="1" lang="en-US" altLang="zh-CN" b="0" i="1" smtClean="0">
                            <a:latin typeface="Cambria Math" panose="02040503050406030204" pitchFamily="18" charset="0"/>
                          </a:rPr>
                          <m:t>𝑔</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𝑧</m:t>
                    </m:r>
                    <m:r>
                      <a:rPr kumimoji="1" lang="en-US" altLang="zh-CN" b="0" i="1" smtClean="0">
                        <a:latin typeface="Cambria Math" panose="02040503050406030204" pitchFamily="18" charset="0"/>
                      </a:rPr>
                      <m:t>′</m:t>
                    </m:r>
                  </m:oMath>
                </a14:m>
                <a:endParaRPr kumimoji="1" lang="en" altLang="zh-CN" dirty="0">
                  <a:latin typeface="Andale Mono" panose="020B0509000000000004" pitchFamily="49" charset="0"/>
                </a:endParaRPr>
              </a:p>
              <a:p>
                <a:pPr>
                  <a:spcAft>
                    <a:spcPts val="1200"/>
                  </a:spcAft>
                </a:pPr>
                <a:r>
                  <a:rPr kumimoji="1" lang="en" altLang="zh-CN" dirty="0">
                    <a:latin typeface="Andale Mono" panose="020B0509000000000004" pitchFamily="49" charset="0"/>
                  </a:rPr>
                  <a:t>Locally weighted square loss: </a:t>
                </a:r>
              </a:p>
              <a:p>
                <a:pPr marL="0" indent="0">
                  <a:spcAft>
                    <a:spcPts val="1200"/>
                  </a:spcAft>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𝐿</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𝑔</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𝜋</m:t>
                              </m:r>
                            </m:e>
                            <m:sub>
                              <m:r>
                                <a:rPr kumimoji="1" lang="en-US" altLang="zh-CN" b="0" i="1" smtClean="0">
                                  <a:latin typeface="Cambria Math" panose="02040503050406030204" pitchFamily="18" charset="0"/>
                                </a:rPr>
                                <m:t>𝑥</m:t>
                              </m:r>
                            </m:sub>
                          </m:sSub>
                        </m:e>
                      </m:d>
                      <m:r>
                        <a:rPr kumimoji="1" lang="en-US" altLang="zh-CN" b="0" i="1" smtClean="0">
                          <a:latin typeface="Cambria Math" panose="02040503050406030204" pitchFamily="18" charset="0"/>
                        </a:rPr>
                        <m:t>=</m:t>
                      </m:r>
                      <m:nary>
                        <m:naryPr>
                          <m:chr m:val="∑"/>
                          <m:supHide m:val="on"/>
                          <m:ctrlPr>
                            <a:rPr kumimoji="1" lang="en-US" altLang="zh-CN" b="0" i="1" smtClean="0">
                              <a:latin typeface="Cambria Math" panose="02040503050406030204" pitchFamily="18" charset="0"/>
                            </a:rPr>
                          </m:ctrlPr>
                        </m:naryPr>
                        <m:sub>
                          <m:d>
                            <m:dPr>
                              <m:begChr m:val="{"/>
                              <m:endChr m:val="}"/>
                              <m:ctrlPr>
                                <a:rPr kumimoji="1" lang="en-US" altLang="zh-CN" b="0" i="1" smtClean="0">
                                  <a:latin typeface="Cambria Math" panose="02040503050406030204" pitchFamily="18" charset="0"/>
                                </a:rPr>
                              </m:ctrlPr>
                            </m:dPr>
                            <m:e>
                              <m:r>
                                <a:rPr kumimoji="1" lang="en-US" altLang="zh-CN" i="1">
                                  <a:latin typeface="Cambria Math" panose="02040503050406030204" pitchFamily="18" charset="0"/>
                                </a:rPr>
                                <m:t>𝑧</m:t>
                              </m:r>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𝑧</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r>
                                <m:rPr>
                                  <m:sty m:val="p"/>
                                </m:rPr>
                                <a:rPr kumimoji="1" lang="en-US" altLang="zh-CN" i="1">
                                  <a:latin typeface="Cambria Math" panose="02040503050406030204" pitchFamily="18" charset="0"/>
                                </a:rPr>
                                <m:t>Z</m:t>
                              </m:r>
                            </m:e>
                          </m:d>
                        </m:sub>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𝜋</m:t>
                              </m:r>
                            </m:e>
                            <m:sub>
                              <m:r>
                                <a:rPr kumimoji="1" lang="en-US" altLang="zh-CN" b="0" i="1" smtClean="0">
                                  <a:latin typeface="Cambria Math" panose="02040503050406030204" pitchFamily="18" charset="0"/>
                                </a:rPr>
                                <m:t>𝑥</m:t>
                              </m:r>
                            </m:sub>
                          </m:sSub>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𝑧</m:t>
                              </m:r>
                            </m:e>
                          </m:d>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𝑧</m:t>
                                      </m:r>
                                    </m:e>
                                  </m:d>
                                  <m:r>
                                    <a:rPr kumimoji="1" lang="en-US" altLang="zh-CN" b="0" i="1" smtClean="0">
                                      <a:latin typeface="Cambria Math" panose="02040503050406030204" pitchFamily="18" charset="0"/>
                                    </a:rPr>
                                    <m:t>−</m:t>
                                  </m:r>
                                  <m:r>
                                    <a:rPr kumimoji="1" lang="en-US" altLang="zh-CN" i="1">
                                      <a:latin typeface="Cambria Math" panose="02040503050406030204" pitchFamily="18" charset="0"/>
                                    </a:rPr>
                                    <m:t>𝑔</m:t>
                                  </m:r>
                                  <m:d>
                                    <m:dPr>
                                      <m:ctrlPr>
                                        <a:rPr kumimoji="1" lang="en-US" altLang="zh-CN" i="1">
                                          <a:latin typeface="Cambria Math" panose="02040503050406030204" pitchFamily="18" charset="0"/>
                                        </a:rPr>
                                      </m:ctrlPr>
                                    </m:dPr>
                                    <m:e>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𝑧</m:t>
                                          </m:r>
                                        </m:e>
                                        <m:sup>
                                          <m:r>
                                            <a:rPr kumimoji="1" lang="en-US" altLang="zh-CN" i="1">
                                              <a:latin typeface="Cambria Math" panose="02040503050406030204" pitchFamily="18" charset="0"/>
                                            </a:rPr>
                                            <m:t>′</m:t>
                                          </m:r>
                                        </m:sup>
                                      </m:sSup>
                                    </m:e>
                                  </m:d>
                                </m:e>
                              </m:d>
                            </m:e>
                            <m:sup>
                              <m:r>
                                <a:rPr kumimoji="1" lang="en-US" altLang="zh-CN" b="0" i="1" smtClean="0">
                                  <a:latin typeface="Cambria Math" panose="02040503050406030204" pitchFamily="18" charset="0"/>
                                </a:rPr>
                                <m:t>2</m:t>
                              </m:r>
                            </m:sup>
                          </m:sSup>
                        </m:e>
                      </m:nary>
                    </m:oMath>
                  </m:oMathPara>
                </a14:m>
                <a:endParaRPr kumimoji="1" lang="en" altLang="zh-CN" dirty="0">
                  <a:latin typeface="Andale Mono" panose="020B0509000000000004" pitchFamily="49" charset="0"/>
                </a:endParaRPr>
              </a:p>
              <a:p>
                <a:pPr lvl="1">
                  <a:spcAft>
                    <a:spcPts val="1200"/>
                  </a:spcAft>
                </a:pPr>
                <a:r>
                  <a:rPr kumimoji="1" lang="en" altLang="zh-CN" dirty="0">
                    <a:latin typeface="Andale Mono" panose="020B0509000000000004" pitchFamily="49" charset="0"/>
                  </a:rPr>
                  <a:t>where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𝜋</m:t>
                        </m:r>
                      </m:e>
                      <m:sub>
                        <m:r>
                          <a:rPr kumimoji="1" lang="en-US" altLang="zh-CN" i="1">
                            <a:latin typeface="Cambria Math" panose="02040503050406030204" pitchFamily="18" charset="0"/>
                          </a:rPr>
                          <m:t>𝑥</m:t>
                        </m:r>
                      </m:sub>
                    </m:sSub>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𝑧</m:t>
                        </m:r>
                      </m:e>
                    </m:d>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exp</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𝐷</m:t>
                    </m:r>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e>
                      <m:sup>
                        <m:r>
                          <a:rPr kumimoji="1" lang="en-US" altLang="zh-CN" b="0" i="1" smtClean="0">
                            <a:latin typeface="Cambria Math" panose="02040503050406030204" pitchFamily="18" charset="0"/>
                          </a:rPr>
                          <m:t>2</m:t>
                        </m:r>
                      </m:sup>
                    </m:sSup>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𝜎</m:t>
                        </m:r>
                      </m:e>
                      <m:sup>
                        <m:r>
                          <a:rPr kumimoji="1" lang="en-US" altLang="zh-CN" b="0" i="1" smtClean="0">
                            <a:latin typeface="Cambria Math" panose="02040503050406030204" pitchFamily="18" charset="0"/>
                          </a:rPr>
                          <m:t>2</m:t>
                        </m:r>
                      </m:sup>
                    </m:sSup>
                    <m:r>
                      <a:rPr kumimoji="1" lang="en-US" altLang="zh-CN" b="0" i="1" smtClean="0">
                        <a:latin typeface="Cambria Math" panose="02040503050406030204" pitchFamily="18" charset="0"/>
                      </a:rPr>
                      <m:t>)</m:t>
                    </m:r>
                  </m:oMath>
                </a14:m>
                <a:endParaRPr kumimoji="1" lang="en" altLang="zh-CN" dirty="0">
                  <a:latin typeface="Andale Mono" panose="020B0509000000000004" pitchFamily="49" charset="0"/>
                </a:endParaRPr>
              </a:p>
            </p:txBody>
          </p:sp>
        </mc:Choice>
        <mc:Fallback xmlns="">
          <p:sp>
            <p:nvSpPr>
              <p:cNvPr id="9" name="文本占位符 1">
                <a:extLst>
                  <a:ext uri="{FF2B5EF4-FFF2-40B4-BE49-F238E27FC236}">
                    <a16:creationId xmlns:a16="http://schemas.microsoft.com/office/drawing/2014/main" id="{57D26F3D-FD33-F743-843B-1B82E9A4B88D}"/>
                  </a:ext>
                </a:extLst>
              </p:cNvPr>
              <p:cNvSpPr txBox="1">
                <a:spLocks noRot="1" noChangeAspect="1" noMove="1" noResize="1" noEditPoints="1" noAdjustHandles="1" noChangeArrowheads="1" noChangeShapeType="1" noTextEdit="1"/>
              </p:cNvSpPr>
              <p:nvPr/>
            </p:nvSpPr>
            <p:spPr>
              <a:xfrm>
                <a:off x="1093552" y="890006"/>
                <a:ext cx="9347619" cy="4606904"/>
              </a:xfrm>
              <a:prstGeom prst="rect">
                <a:avLst/>
              </a:prstGeom>
              <a:blipFill>
                <a:blip r:embed="rId4"/>
                <a:stretch>
                  <a:fillRect l="-950" t="-1648" r="-543" b="-6868"/>
                </a:stretch>
              </a:blipFill>
            </p:spPr>
            <p:txBody>
              <a:bodyPr/>
              <a:lstStyle/>
              <a:p>
                <a:r>
                  <a:rPr lang="zh-CN" altLang="en-US">
                    <a:noFill/>
                  </a:rPr>
                  <a:t> </a:t>
                </a:r>
              </a:p>
            </p:txBody>
          </p:sp>
        </mc:Fallback>
      </mc:AlternateContent>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spTree>
    <p:extLst>
      <p:ext uri="{BB962C8B-B14F-4D97-AF65-F5344CB8AC3E}">
        <p14:creationId xmlns:p14="http://schemas.microsoft.com/office/powerpoint/2010/main" val="3915484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23</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mc:AlternateContent xmlns:mc="http://schemas.openxmlformats.org/markup-compatibility/2006" xmlns:a14="http://schemas.microsoft.com/office/drawing/2010/main">
        <mc:Choice Requires="a14">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1093552" y="890005"/>
                <a:ext cx="9347619" cy="5301738"/>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14:m>
                  <m:oMath xmlns:m="http://schemas.openxmlformats.org/officeDocument/2006/math">
                    <m:r>
                      <a:rPr kumimoji="1" lang="en-US" altLang="zh-CN" b="0" i="1" smtClean="0">
                        <a:solidFill>
                          <a:schemeClr val="tx1">
                            <a:lumMod val="60000"/>
                            <a:lumOff val="40000"/>
                          </a:schemeClr>
                        </a:solidFill>
                        <a:latin typeface="Cambria Math" panose="02040503050406030204" pitchFamily="18" charset="0"/>
                      </a:rPr>
                      <m:t>𝐿</m:t>
                    </m:r>
                    <m:d>
                      <m:dPr>
                        <m:ctrlPr>
                          <a:rPr kumimoji="1" lang="en-US" altLang="zh-CN" b="0" i="1" smtClean="0">
                            <a:solidFill>
                              <a:schemeClr val="tx1">
                                <a:lumMod val="60000"/>
                                <a:lumOff val="40000"/>
                              </a:schemeClr>
                            </a:solidFill>
                            <a:latin typeface="Cambria Math" panose="02040503050406030204" pitchFamily="18" charset="0"/>
                          </a:rPr>
                        </m:ctrlPr>
                      </m:dPr>
                      <m:e>
                        <m:r>
                          <a:rPr kumimoji="1" lang="en-US" altLang="zh-CN" b="0" i="1" smtClean="0">
                            <a:solidFill>
                              <a:schemeClr val="tx1">
                                <a:lumMod val="60000"/>
                                <a:lumOff val="40000"/>
                              </a:schemeClr>
                            </a:solidFill>
                            <a:latin typeface="Cambria Math" panose="02040503050406030204" pitchFamily="18" charset="0"/>
                          </a:rPr>
                          <m:t>𝑓</m:t>
                        </m:r>
                        <m:r>
                          <a:rPr kumimoji="1" lang="en-US" altLang="zh-CN" b="0" i="1" smtClean="0">
                            <a:solidFill>
                              <a:schemeClr val="tx1">
                                <a:lumMod val="60000"/>
                                <a:lumOff val="40000"/>
                              </a:schemeClr>
                            </a:solidFill>
                            <a:latin typeface="Cambria Math" panose="02040503050406030204" pitchFamily="18" charset="0"/>
                          </a:rPr>
                          <m:t>,</m:t>
                        </m:r>
                        <m:r>
                          <a:rPr kumimoji="1" lang="en-US" altLang="zh-CN" b="0" i="1" smtClean="0">
                            <a:solidFill>
                              <a:schemeClr val="tx1">
                                <a:lumMod val="60000"/>
                                <a:lumOff val="40000"/>
                              </a:schemeClr>
                            </a:solidFill>
                            <a:latin typeface="Cambria Math" panose="02040503050406030204" pitchFamily="18" charset="0"/>
                          </a:rPr>
                          <m:t>𝑔</m:t>
                        </m:r>
                        <m:r>
                          <a:rPr kumimoji="1" lang="en-US" altLang="zh-CN" b="0" i="1" smtClean="0">
                            <a:solidFill>
                              <a:schemeClr val="tx1">
                                <a:lumMod val="60000"/>
                                <a:lumOff val="40000"/>
                              </a:schemeClr>
                            </a:solidFill>
                            <a:latin typeface="Cambria Math" panose="02040503050406030204" pitchFamily="18" charset="0"/>
                          </a:rPr>
                          <m:t>,</m:t>
                        </m:r>
                        <m:sSub>
                          <m:sSubPr>
                            <m:ctrlPr>
                              <a:rPr kumimoji="1" lang="en-US" altLang="zh-CN" b="0" i="1" smtClean="0">
                                <a:solidFill>
                                  <a:schemeClr val="tx1">
                                    <a:lumMod val="60000"/>
                                    <a:lumOff val="40000"/>
                                  </a:schemeClr>
                                </a:solidFill>
                                <a:latin typeface="Cambria Math" panose="02040503050406030204" pitchFamily="18" charset="0"/>
                              </a:rPr>
                            </m:ctrlPr>
                          </m:sSubPr>
                          <m:e>
                            <m:r>
                              <a:rPr kumimoji="1" lang="en-US" altLang="zh-CN" b="0" i="1" smtClean="0">
                                <a:solidFill>
                                  <a:schemeClr val="tx1">
                                    <a:lumMod val="60000"/>
                                    <a:lumOff val="40000"/>
                                  </a:schemeClr>
                                </a:solidFill>
                                <a:latin typeface="Cambria Math" panose="02040503050406030204" pitchFamily="18" charset="0"/>
                              </a:rPr>
                              <m:t>𝜋</m:t>
                            </m:r>
                          </m:e>
                          <m:sub>
                            <m:r>
                              <a:rPr kumimoji="1" lang="en-US" altLang="zh-CN" b="0" i="1" smtClean="0">
                                <a:solidFill>
                                  <a:schemeClr val="tx1">
                                    <a:lumMod val="60000"/>
                                    <a:lumOff val="40000"/>
                                  </a:schemeClr>
                                </a:solidFill>
                                <a:latin typeface="Cambria Math" panose="02040503050406030204" pitchFamily="18" charset="0"/>
                              </a:rPr>
                              <m:t>𝑥</m:t>
                            </m:r>
                          </m:sub>
                        </m:sSub>
                      </m:e>
                    </m:d>
                    <m:r>
                      <a:rPr kumimoji="1" lang="en-US" altLang="zh-CN" b="0" i="1" smtClean="0">
                        <a:solidFill>
                          <a:schemeClr val="tx1">
                            <a:lumMod val="60000"/>
                            <a:lumOff val="40000"/>
                          </a:schemeClr>
                        </a:solidFill>
                        <a:latin typeface="Cambria Math" panose="02040503050406030204" pitchFamily="18" charset="0"/>
                      </a:rPr>
                      <m:t>=</m:t>
                    </m:r>
                    <m:nary>
                      <m:naryPr>
                        <m:chr m:val="∑"/>
                        <m:supHide m:val="on"/>
                        <m:ctrlPr>
                          <a:rPr kumimoji="1" lang="en-US" altLang="zh-CN" b="0" i="1" smtClean="0">
                            <a:solidFill>
                              <a:schemeClr val="tx1">
                                <a:lumMod val="60000"/>
                                <a:lumOff val="40000"/>
                              </a:schemeClr>
                            </a:solidFill>
                            <a:latin typeface="Cambria Math" panose="02040503050406030204" pitchFamily="18" charset="0"/>
                          </a:rPr>
                        </m:ctrlPr>
                      </m:naryPr>
                      <m:sub>
                        <m:d>
                          <m:dPr>
                            <m:begChr m:val="{"/>
                            <m:endChr m:val="}"/>
                            <m:ctrlPr>
                              <a:rPr kumimoji="1" lang="en-US" altLang="zh-CN" b="0" i="1" smtClean="0">
                                <a:solidFill>
                                  <a:schemeClr val="tx1">
                                    <a:lumMod val="60000"/>
                                    <a:lumOff val="40000"/>
                                  </a:schemeClr>
                                </a:solidFill>
                                <a:latin typeface="Cambria Math" panose="02040503050406030204" pitchFamily="18" charset="0"/>
                              </a:rPr>
                            </m:ctrlPr>
                          </m:dPr>
                          <m:e>
                            <m:r>
                              <a:rPr kumimoji="1" lang="en-US" altLang="zh-CN" i="1">
                                <a:solidFill>
                                  <a:schemeClr val="tx1">
                                    <a:lumMod val="60000"/>
                                    <a:lumOff val="40000"/>
                                  </a:schemeClr>
                                </a:solidFill>
                                <a:latin typeface="Cambria Math" panose="02040503050406030204" pitchFamily="18" charset="0"/>
                              </a:rPr>
                              <m:t>𝑧</m:t>
                            </m:r>
                            <m:r>
                              <a:rPr kumimoji="1" lang="en-US" altLang="zh-CN" i="1">
                                <a:solidFill>
                                  <a:schemeClr val="tx1">
                                    <a:lumMod val="60000"/>
                                    <a:lumOff val="40000"/>
                                  </a:schemeClr>
                                </a:solidFill>
                                <a:latin typeface="Cambria Math" panose="02040503050406030204" pitchFamily="18" charset="0"/>
                              </a:rPr>
                              <m:t>,</m:t>
                            </m:r>
                            <m:sSup>
                              <m:sSupPr>
                                <m:ctrlPr>
                                  <a:rPr kumimoji="1" lang="en-US" altLang="zh-CN" i="1">
                                    <a:solidFill>
                                      <a:schemeClr val="tx1">
                                        <a:lumMod val="60000"/>
                                        <a:lumOff val="40000"/>
                                      </a:schemeClr>
                                    </a:solidFill>
                                    <a:latin typeface="Cambria Math" panose="02040503050406030204" pitchFamily="18" charset="0"/>
                                  </a:rPr>
                                </m:ctrlPr>
                              </m:sSupPr>
                              <m:e>
                                <m:r>
                                  <a:rPr kumimoji="1" lang="en-US" altLang="zh-CN" i="1">
                                    <a:solidFill>
                                      <a:schemeClr val="tx1">
                                        <a:lumMod val="60000"/>
                                        <a:lumOff val="40000"/>
                                      </a:schemeClr>
                                    </a:solidFill>
                                    <a:latin typeface="Cambria Math" panose="02040503050406030204" pitchFamily="18" charset="0"/>
                                  </a:rPr>
                                  <m:t>𝑧</m:t>
                                </m:r>
                              </m:e>
                              <m:sup>
                                <m:r>
                                  <a:rPr kumimoji="1" lang="en-US" altLang="zh-CN" i="1">
                                    <a:solidFill>
                                      <a:schemeClr val="tx1">
                                        <a:lumMod val="60000"/>
                                        <a:lumOff val="40000"/>
                                      </a:schemeClr>
                                    </a:solidFill>
                                    <a:latin typeface="Cambria Math" panose="02040503050406030204" pitchFamily="18" charset="0"/>
                                  </a:rPr>
                                  <m:t>′</m:t>
                                </m:r>
                              </m:sup>
                            </m:sSup>
                            <m:r>
                              <a:rPr kumimoji="1" lang="en-US" altLang="zh-CN" i="1">
                                <a:solidFill>
                                  <a:schemeClr val="tx1">
                                    <a:lumMod val="60000"/>
                                    <a:lumOff val="40000"/>
                                  </a:schemeClr>
                                </a:solidFill>
                                <a:latin typeface="Cambria Math" panose="02040503050406030204" pitchFamily="18" charset="0"/>
                              </a:rPr>
                              <m:t>∈</m:t>
                            </m:r>
                            <m:r>
                              <m:rPr>
                                <m:sty m:val="p"/>
                              </m:rPr>
                              <a:rPr kumimoji="1" lang="en-US" altLang="zh-CN" i="1">
                                <a:solidFill>
                                  <a:schemeClr val="tx1">
                                    <a:lumMod val="60000"/>
                                    <a:lumOff val="40000"/>
                                  </a:schemeClr>
                                </a:solidFill>
                                <a:latin typeface="Cambria Math" panose="02040503050406030204" pitchFamily="18" charset="0"/>
                              </a:rPr>
                              <m:t>Z</m:t>
                            </m:r>
                          </m:e>
                        </m:d>
                      </m:sub>
                      <m:sup/>
                      <m:e>
                        <m:sSub>
                          <m:sSubPr>
                            <m:ctrlPr>
                              <a:rPr kumimoji="1" lang="en-US" altLang="zh-CN" b="0" i="1" smtClean="0">
                                <a:solidFill>
                                  <a:schemeClr val="tx1">
                                    <a:lumMod val="60000"/>
                                    <a:lumOff val="40000"/>
                                  </a:schemeClr>
                                </a:solidFill>
                                <a:latin typeface="Cambria Math" panose="02040503050406030204" pitchFamily="18" charset="0"/>
                              </a:rPr>
                            </m:ctrlPr>
                          </m:sSubPr>
                          <m:e>
                            <m:r>
                              <a:rPr kumimoji="1" lang="en-US" altLang="zh-CN" b="0" i="1" smtClean="0">
                                <a:solidFill>
                                  <a:schemeClr val="tx1">
                                    <a:lumMod val="60000"/>
                                    <a:lumOff val="40000"/>
                                  </a:schemeClr>
                                </a:solidFill>
                                <a:latin typeface="Cambria Math" panose="02040503050406030204" pitchFamily="18" charset="0"/>
                              </a:rPr>
                              <m:t>𝜋</m:t>
                            </m:r>
                          </m:e>
                          <m:sub>
                            <m:r>
                              <a:rPr kumimoji="1" lang="en-US" altLang="zh-CN" b="0" i="1" smtClean="0">
                                <a:solidFill>
                                  <a:schemeClr val="tx1">
                                    <a:lumMod val="60000"/>
                                    <a:lumOff val="40000"/>
                                  </a:schemeClr>
                                </a:solidFill>
                                <a:latin typeface="Cambria Math" panose="02040503050406030204" pitchFamily="18" charset="0"/>
                              </a:rPr>
                              <m:t>𝑥</m:t>
                            </m:r>
                          </m:sub>
                        </m:sSub>
                        <m:d>
                          <m:dPr>
                            <m:ctrlPr>
                              <a:rPr kumimoji="1" lang="en-US" altLang="zh-CN" b="0" i="1" smtClean="0">
                                <a:solidFill>
                                  <a:schemeClr val="tx1">
                                    <a:lumMod val="60000"/>
                                    <a:lumOff val="40000"/>
                                  </a:schemeClr>
                                </a:solidFill>
                                <a:latin typeface="Cambria Math" panose="02040503050406030204" pitchFamily="18" charset="0"/>
                              </a:rPr>
                            </m:ctrlPr>
                          </m:dPr>
                          <m:e>
                            <m:r>
                              <a:rPr kumimoji="1" lang="en-US" altLang="zh-CN" b="0" i="1" smtClean="0">
                                <a:solidFill>
                                  <a:schemeClr val="tx1">
                                    <a:lumMod val="60000"/>
                                    <a:lumOff val="40000"/>
                                  </a:schemeClr>
                                </a:solidFill>
                                <a:latin typeface="Cambria Math" panose="02040503050406030204" pitchFamily="18" charset="0"/>
                              </a:rPr>
                              <m:t>𝑧</m:t>
                            </m:r>
                          </m:e>
                        </m:d>
                        <m:sSup>
                          <m:sSupPr>
                            <m:ctrlPr>
                              <a:rPr kumimoji="1" lang="en-US" altLang="zh-CN" b="0" i="1" smtClean="0">
                                <a:solidFill>
                                  <a:schemeClr val="tx1">
                                    <a:lumMod val="60000"/>
                                    <a:lumOff val="40000"/>
                                  </a:schemeClr>
                                </a:solidFill>
                                <a:latin typeface="Cambria Math" panose="02040503050406030204" pitchFamily="18" charset="0"/>
                              </a:rPr>
                            </m:ctrlPr>
                          </m:sSupPr>
                          <m:e>
                            <m:d>
                              <m:dPr>
                                <m:ctrlPr>
                                  <a:rPr kumimoji="1" lang="en-US" altLang="zh-CN" b="0" i="1" smtClean="0">
                                    <a:solidFill>
                                      <a:schemeClr val="tx1">
                                        <a:lumMod val="60000"/>
                                        <a:lumOff val="40000"/>
                                      </a:schemeClr>
                                    </a:solidFill>
                                    <a:latin typeface="Cambria Math" panose="02040503050406030204" pitchFamily="18" charset="0"/>
                                  </a:rPr>
                                </m:ctrlPr>
                              </m:dPr>
                              <m:e>
                                <m:r>
                                  <a:rPr kumimoji="1" lang="en-US" altLang="zh-CN" b="0" i="1" smtClean="0">
                                    <a:solidFill>
                                      <a:schemeClr val="tx1">
                                        <a:lumMod val="60000"/>
                                        <a:lumOff val="40000"/>
                                      </a:schemeClr>
                                    </a:solidFill>
                                    <a:latin typeface="Cambria Math" panose="02040503050406030204" pitchFamily="18" charset="0"/>
                                  </a:rPr>
                                  <m:t>𝑓</m:t>
                                </m:r>
                                <m:d>
                                  <m:dPr>
                                    <m:ctrlPr>
                                      <a:rPr kumimoji="1" lang="en-US" altLang="zh-CN" b="0" i="1" smtClean="0">
                                        <a:solidFill>
                                          <a:schemeClr val="tx1">
                                            <a:lumMod val="60000"/>
                                            <a:lumOff val="40000"/>
                                          </a:schemeClr>
                                        </a:solidFill>
                                        <a:latin typeface="Cambria Math" panose="02040503050406030204" pitchFamily="18" charset="0"/>
                                      </a:rPr>
                                    </m:ctrlPr>
                                  </m:dPr>
                                  <m:e>
                                    <m:r>
                                      <a:rPr kumimoji="1" lang="en-US" altLang="zh-CN" b="0" i="1" smtClean="0">
                                        <a:solidFill>
                                          <a:schemeClr val="tx1">
                                            <a:lumMod val="60000"/>
                                            <a:lumOff val="40000"/>
                                          </a:schemeClr>
                                        </a:solidFill>
                                        <a:latin typeface="Cambria Math" panose="02040503050406030204" pitchFamily="18" charset="0"/>
                                      </a:rPr>
                                      <m:t>𝑧</m:t>
                                    </m:r>
                                  </m:e>
                                </m:d>
                                <m:r>
                                  <a:rPr kumimoji="1" lang="en-US" altLang="zh-CN" b="0" i="1" smtClean="0">
                                    <a:solidFill>
                                      <a:schemeClr val="tx1">
                                        <a:lumMod val="60000"/>
                                        <a:lumOff val="40000"/>
                                      </a:schemeClr>
                                    </a:solidFill>
                                    <a:latin typeface="Cambria Math" panose="02040503050406030204" pitchFamily="18" charset="0"/>
                                  </a:rPr>
                                  <m:t>−</m:t>
                                </m:r>
                                <m:r>
                                  <a:rPr kumimoji="1" lang="en-US" altLang="zh-CN" i="1">
                                    <a:solidFill>
                                      <a:schemeClr val="tx1">
                                        <a:lumMod val="60000"/>
                                        <a:lumOff val="40000"/>
                                      </a:schemeClr>
                                    </a:solidFill>
                                    <a:latin typeface="Cambria Math" panose="02040503050406030204" pitchFamily="18" charset="0"/>
                                  </a:rPr>
                                  <m:t>𝑔</m:t>
                                </m:r>
                                <m:d>
                                  <m:dPr>
                                    <m:ctrlPr>
                                      <a:rPr kumimoji="1" lang="en-US" altLang="zh-CN" i="1">
                                        <a:solidFill>
                                          <a:schemeClr val="tx1">
                                            <a:lumMod val="60000"/>
                                            <a:lumOff val="40000"/>
                                          </a:schemeClr>
                                        </a:solidFill>
                                        <a:latin typeface="Cambria Math" panose="02040503050406030204" pitchFamily="18" charset="0"/>
                                      </a:rPr>
                                    </m:ctrlPr>
                                  </m:dPr>
                                  <m:e>
                                    <m:sSup>
                                      <m:sSupPr>
                                        <m:ctrlPr>
                                          <a:rPr kumimoji="1" lang="en-US" altLang="zh-CN" i="1">
                                            <a:solidFill>
                                              <a:schemeClr val="tx1">
                                                <a:lumMod val="60000"/>
                                                <a:lumOff val="40000"/>
                                              </a:schemeClr>
                                            </a:solidFill>
                                            <a:latin typeface="Cambria Math" panose="02040503050406030204" pitchFamily="18" charset="0"/>
                                          </a:rPr>
                                        </m:ctrlPr>
                                      </m:sSupPr>
                                      <m:e>
                                        <m:r>
                                          <a:rPr kumimoji="1" lang="en-US" altLang="zh-CN" i="1">
                                            <a:solidFill>
                                              <a:schemeClr val="tx1">
                                                <a:lumMod val="60000"/>
                                                <a:lumOff val="40000"/>
                                              </a:schemeClr>
                                            </a:solidFill>
                                            <a:latin typeface="Cambria Math" panose="02040503050406030204" pitchFamily="18" charset="0"/>
                                          </a:rPr>
                                          <m:t>𝑧</m:t>
                                        </m:r>
                                      </m:e>
                                      <m:sup>
                                        <m:r>
                                          <a:rPr kumimoji="1" lang="en-US" altLang="zh-CN" i="1">
                                            <a:solidFill>
                                              <a:schemeClr val="tx1">
                                                <a:lumMod val="60000"/>
                                                <a:lumOff val="40000"/>
                                              </a:schemeClr>
                                            </a:solidFill>
                                            <a:latin typeface="Cambria Math" panose="02040503050406030204" pitchFamily="18" charset="0"/>
                                          </a:rPr>
                                          <m:t>′</m:t>
                                        </m:r>
                                      </m:sup>
                                    </m:sSup>
                                  </m:e>
                                </m:d>
                              </m:e>
                            </m:d>
                          </m:e>
                          <m:sup>
                            <m:r>
                              <a:rPr kumimoji="1" lang="en-US" altLang="zh-CN" b="0" i="1" smtClean="0">
                                <a:solidFill>
                                  <a:schemeClr val="tx1">
                                    <a:lumMod val="60000"/>
                                    <a:lumOff val="40000"/>
                                  </a:schemeClr>
                                </a:solidFill>
                                <a:latin typeface="Cambria Math" panose="02040503050406030204" pitchFamily="18" charset="0"/>
                              </a:rPr>
                              <m:t>2</m:t>
                            </m:r>
                          </m:sup>
                        </m:sSup>
                      </m:e>
                    </m:nary>
                  </m:oMath>
                </a14:m>
                <a:endParaRPr kumimoji="1" lang="en" altLang="zh-CN" dirty="0">
                  <a:solidFill>
                    <a:schemeClr val="tx1">
                      <a:lumMod val="60000"/>
                      <a:lumOff val="40000"/>
                    </a:schemeClr>
                  </a:solidFill>
                  <a:latin typeface="Andale Mono" panose="020B0509000000000004" pitchFamily="49" charset="0"/>
                </a:endParaRPr>
              </a:p>
              <a:p>
                <a:pPr>
                  <a:spcAft>
                    <a:spcPts val="1200"/>
                  </a:spcAft>
                </a:pPr>
                <a:r>
                  <a:rPr kumimoji="1" lang="en" altLang="zh-CN" dirty="0">
                    <a:latin typeface="Andale Mono" panose="020B0509000000000004" pitchFamily="49" charset="0"/>
                  </a:rPr>
                  <a:t>Complexity Measures: </a:t>
                </a:r>
                <a14:m>
                  <m:oMath xmlns:m="http://schemas.openxmlformats.org/officeDocument/2006/math">
                    <m:r>
                      <m:rPr>
                        <m:sty m:val="p"/>
                      </m:rPr>
                      <a:rPr kumimoji="1" lang="en-US" altLang="zh-CN">
                        <a:latin typeface="Cambria Math" panose="02040503050406030204" pitchFamily="18" charset="0"/>
                      </a:rPr>
                      <m:t>Ω</m:t>
                    </m:r>
                    <m:r>
                      <a:rPr kumimoji="1" lang="en-US" altLang="zh-CN" i="1">
                        <a:latin typeface="Cambria Math" panose="02040503050406030204" pitchFamily="18" charset="0"/>
                      </a:rPr>
                      <m:t>(</m:t>
                    </m:r>
                    <m:r>
                      <a:rPr kumimoji="1" lang="en-US" altLang="zh-CN" i="1">
                        <a:latin typeface="Cambria Math" panose="02040503050406030204" pitchFamily="18" charset="0"/>
                      </a:rPr>
                      <m:t>𝑔</m:t>
                    </m:r>
                    <m:r>
                      <a:rPr kumimoji="1" lang="en-US" altLang="zh-CN" i="1">
                        <a:latin typeface="Cambria Math" panose="02040503050406030204" pitchFamily="18" charset="0"/>
                      </a:rPr>
                      <m:t>)</m:t>
                    </m:r>
                  </m:oMath>
                </a14:m>
                <a:endParaRPr kumimoji="1" lang="en-US" altLang="zh-CN" b="1" dirty="0">
                  <a:latin typeface="Andale Mono" panose="020B0509000000000004" pitchFamily="49" charset="0"/>
                </a:endParaRPr>
              </a:p>
              <a:p>
                <a:pPr lvl="1">
                  <a:spcAft>
                    <a:spcPts val="1200"/>
                  </a:spcAft>
                </a:pPr>
                <a:r>
                  <a:rPr kumimoji="1" lang="en" altLang="zh-CN" dirty="0">
                    <a:latin typeface="Andale Mono" panose="020B0509000000000004" pitchFamily="49" charset="0"/>
                  </a:rPr>
                  <a:t>For text, </a:t>
                </a:r>
                <a14:m>
                  <m:oMath xmlns:m="http://schemas.openxmlformats.org/officeDocument/2006/math">
                    <m:r>
                      <m:rPr>
                        <m:sty m:val="p"/>
                      </m:rPr>
                      <a:rPr kumimoji="1" lang="en-US" altLang="zh-CN" i="0" smtClean="0">
                        <a:latin typeface="Cambria Math" panose="02040503050406030204" pitchFamily="18" charset="0"/>
                      </a:rPr>
                      <m:t>Ω</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𝑔</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r>
                      <a:rPr kumimoji="1" lang="en-US" altLang="zh-CN" b="1" i="1" smtClean="0">
                        <a:latin typeface="Cambria Math" panose="02040503050406030204" pitchFamily="18" charset="0"/>
                        <a:ea typeface="Cambria Math" panose="02040503050406030204" pitchFamily="18" charset="0"/>
                      </a:rPr>
                      <m:t>𝟏</m:t>
                    </m:r>
                    <m:d>
                      <m:dPr>
                        <m:begChr m:val="["/>
                        <m:endChr m:val="]"/>
                        <m:ctrlPr>
                          <a:rPr kumimoji="1" lang="en-US" altLang="zh-CN" b="0" i="1" smtClean="0">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d>
                              <m:dPr>
                                <m:begChr m:val="‖"/>
                                <m:endChr m:val="‖"/>
                                <m:ctrlPr>
                                  <a:rPr kumimoji="1" lang="en-US" altLang="zh-CN" b="0" i="1" smtClean="0">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𝑤</m:t>
                                    </m:r>
                                  </m:e>
                                  <m:sub>
                                    <m:r>
                                      <a:rPr kumimoji="1" lang="en-US" altLang="zh-CN" i="1">
                                        <a:latin typeface="Cambria Math" panose="02040503050406030204" pitchFamily="18" charset="0"/>
                                        <a:ea typeface="Cambria Math" panose="02040503050406030204" pitchFamily="18" charset="0"/>
                                      </a:rPr>
                                      <m:t>𝑔</m:t>
                                    </m:r>
                                  </m:sub>
                                </m:sSub>
                              </m:e>
                            </m:d>
                          </m:e>
                          <m:sub>
                            <m:r>
                              <a:rPr kumimoji="1" lang="en-US" altLang="zh-CN" b="0" i="1" smtClean="0">
                                <a:latin typeface="Cambria Math" panose="02040503050406030204" pitchFamily="18" charset="0"/>
                                <a:ea typeface="Cambria Math" panose="02040503050406030204" pitchFamily="18" charset="0"/>
                              </a:rPr>
                              <m:t>0</m:t>
                            </m:r>
                          </m:sub>
                        </m:sSub>
                        <m:r>
                          <a:rPr kumimoji="1" lang="en-US" altLang="zh-CN" b="0" i="1" smtClean="0">
                            <a:latin typeface="Cambria Math" panose="02040503050406030204" pitchFamily="18" charset="0"/>
                            <a:ea typeface="Cambria Math" panose="02040503050406030204" pitchFamily="18" charset="0"/>
                          </a:rPr>
                          <m:t>&gt;</m:t>
                        </m:r>
                        <m:r>
                          <a:rPr kumimoji="1" lang="en-US" altLang="zh-CN" b="0" i="1" smtClean="0">
                            <a:latin typeface="Cambria Math" panose="02040503050406030204" pitchFamily="18" charset="0"/>
                            <a:ea typeface="Cambria Math" panose="02040503050406030204" pitchFamily="18" charset="0"/>
                          </a:rPr>
                          <m:t>𝐾</m:t>
                        </m:r>
                      </m:e>
                    </m:d>
                  </m:oMath>
                </a14:m>
                <a:endParaRPr kumimoji="1" lang="en-US" altLang="zh-CN" b="1" dirty="0">
                  <a:latin typeface="Andale Mono" panose="020B0509000000000004" pitchFamily="49" charset="0"/>
                </a:endParaRPr>
              </a:p>
              <a:p>
                <a:pPr lvl="1">
                  <a:spcAft>
                    <a:spcPts val="1200"/>
                  </a:spcAft>
                </a:pPr>
                <a:r>
                  <a:rPr kumimoji="1" lang="en" altLang="zh-CN" dirty="0">
                    <a:latin typeface="Andale Mono" panose="020B0509000000000004" pitchFamily="49" charset="0"/>
                  </a:rPr>
                  <a:t>For images, ditto.</a:t>
                </a:r>
              </a:p>
              <a:p>
                <a:pPr marL="1257300" lvl="2" indent="-342900">
                  <a:spcAft>
                    <a:spcPts val="1200"/>
                  </a:spcAft>
                  <a:buFont typeface="+mj-lt"/>
                  <a:buAutoNum type="arabicPeriod"/>
                </a:pPr>
                <a:r>
                  <a:rPr kumimoji="1" lang="en" altLang="zh-CN" dirty="0">
                    <a:latin typeface="Andale Mono" panose="020B0509000000000004" pitchFamily="49" charset="0"/>
                  </a:rPr>
                  <a:t>Selecting K features </a:t>
                </a:r>
                <a:br>
                  <a:rPr kumimoji="1" lang="en" altLang="zh-CN" dirty="0">
                    <a:latin typeface="Andale Mono" panose="020B0509000000000004" pitchFamily="49" charset="0"/>
                  </a:rPr>
                </a:br>
                <a:r>
                  <a:rPr kumimoji="1" lang="en" altLang="zh-CN" dirty="0">
                    <a:latin typeface="Andale Mono" panose="020B0509000000000004" pitchFamily="49" charset="0"/>
                  </a:rPr>
                  <a:t>with Lasso </a:t>
                </a:r>
              </a:p>
              <a:p>
                <a:pPr lvl="3">
                  <a:spcAft>
                    <a:spcPts val="1200"/>
                  </a:spcAft>
                </a:pPr>
                <a:r>
                  <a:rPr kumimoji="1" lang="en-US" altLang="zh-CN" dirty="0">
                    <a:latin typeface="Andale Mono" panose="020B0509000000000004" pitchFamily="49" charset="0"/>
                  </a:rPr>
                  <a:t>Lasso regression: a </a:t>
                </a:r>
                <a:br>
                  <a:rPr kumimoji="1" lang="en-US" altLang="zh-CN" dirty="0">
                    <a:latin typeface="Andale Mono" panose="020B0509000000000004" pitchFamily="49" charset="0"/>
                  </a:rPr>
                </a:br>
                <a:r>
                  <a:rPr kumimoji="1" lang="en-US" altLang="zh-CN" dirty="0">
                    <a:latin typeface="Andale Mono" panose="020B0509000000000004" pitchFamily="49" charset="0"/>
                  </a:rPr>
                  <a:t>feature extraction method</a:t>
                </a:r>
                <a:endParaRPr kumimoji="1" lang="en" altLang="zh-CN" dirty="0">
                  <a:latin typeface="Andale Mono" panose="020B0509000000000004" pitchFamily="49" charset="0"/>
                </a:endParaRPr>
              </a:p>
              <a:p>
                <a:pPr marL="1257300" lvl="2" indent="-342900">
                  <a:spcAft>
                    <a:spcPts val="1200"/>
                  </a:spcAft>
                  <a:buFont typeface="+mj-lt"/>
                  <a:buAutoNum type="arabicPeriod"/>
                </a:pPr>
                <a:r>
                  <a:rPr kumimoji="1" lang="en" altLang="zh-CN" dirty="0">
                    <a:latin typeface="Andale Mono" panose="020B0509000000000004" pitchFamily="49" charset="0"/>
                  </a:rPr>
                  <a:t>Learning the weights </a:t>
                </a:r>
                <a:br>
                  <a:rPr kumimoji="1" lang="en" altLang="zh-CN" dirty="0">
                    <a:latin typeface="Andale Mono" panose="020B0509000000000004" pitchFamily="49" charset="0"/>
                  </a:rPr>
                </a:br>
                <a:r>
                  <a:rPr kumimoji="1" lang="en" altLang="zh-CN" dirty="0">
                    <a:latin typeface="Andale Mono" panose="020B0509000000000004" pitchFamily="49" charset="0"/>
                  </a:rPr>
                  <a:t>using least squares</a:t>
                </a:r>
              </a:p>
              <a:p>
                <a:pPr>
                  <a:spcAft>
                    <a:spcPts val="1200"/>
                  </a:spcAft>
                </a:pPr>
                <a:endParaRPr kumimoji="1" lang="en" altLang="zh-CN" dirty="0">
                  <a:latin typeface="Andale Mono" panose="020B0509000000000004" pitchFamily="49" charset="0"/>
                </a:endParaRPr>
              </a:p>
            </p:txBody>
          </p:sp>
        </mc:Choice>
        <mc:Fallback xmlns="">
          <p:sp>
            <p:nvSpPr>
              <p:cNvPr id="9" name="文本占位符 1">
                <a:extLst>
                  <a:ext uri="{FF2B5EF4-FFF2-40B4-BE49-F238E27FC236}">
                    <a16:creationId xmlns:a16="http://schemas.microsoft.com/office/drawing/2014/main" id="{57D26F3D-FD33-F743-843B-1B82E9A4B88D}"/>
                  </a:ext>
                </a:extLst>
              </p:cNvPr>
              <p:cNvSpPr txBox="1">
                <a:spLocks noRot="1" noChangeAspect="1" noMove="1" noResize="1" noEditPoints="1" noAdjustHandles="1" noChangeArrowheads="1" noChangeShapeType="1" noTextEdit="1"/>
              </p:cNvSpPr>
              <p:nvPr/>
            </p:nvSpPr>
            <p:spPr>
              <a:xfrm>
                <a:off x="1093552" y="890005"/>
                <a:ext cx="9347619" cy="5301738"/>
              </a:xfrm>
              <a:prstGeom prst="rect">
                <a:avLst/>
              </a:prstGeom>
              <a:blipFill>
                <a:blip r:embed="rId4"/>
                <a:stretch>
                  <a:fillRect l="-950" t="-1432" r="-543"/>
                </a:stretch>
              </a:blipFill>
            </p:spPr>
            <p:txBody>
              <a:bodyPr/>
              <a:lstStyle/>
              <a:p>
                <a:r>
                  <a:rPr lang="zh-CN" altLang="en-US">
                    <a:noFill/>
                  </a:rPr>
                  <a:t> </a:t>
                </a:r>
              </a:p>
            </p:txBody>
          </p:sp>
        </mc:Fallback>
      </mc:AlternateContent>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pic>
        <p:nvPicPr>
          <p:cNvPr id="2" name="图片 1">
            <a:extLst>
              <a:ext uri="{FF2B5EF4-FFF2-40B4-BE49-F238E27FC236}">
                <a16:creationId xmlns:a16="http://schemas.microsoft.com/office/drawing/2014/main" id="{396BC068-E1A6-EC4D-B0EB-71D97886FFFF}"/>
              </a:ext>
            </a:extLst>
          </p:cNvPr>
          <p:cNvPicPr>
            <a:picLocks noChangeAspect="1"/>
          </p:cNvPicPr>
          <p:nvPr/>
        </p:nvPicPr>
        <p:blipFill>
          <a:blip r:embed="rId5"/>
          <a:stretch>
            <a:fillRect/>
          </a:stretch>
        </p:blipFill>
        <p:spPr>
          <a:xfrm>
            <a:off x="6414643" y="3752033"/>
            <a:ext cx="1902146" cy="1865390"/>
          </a:xfrm>
          <a:prstGeom prst="rect">
            <a:avLst/>
          </a:prstGeom>
        </p:spPr>
      </p:pic>
      <p:pic>
        <p:nvPicPr>
          <p:cNvPr id="3" name="图片 2">
            <a:extLst>
              <a:ext uri="{FF2B5EF4-FFF2-40B4-BE49-F238E27FC236}">
                <a16:creationId xmlns:a16="http://schemas.microsoft.com/office/drawing/2014/main" id="{B68E3C36-6E7F-CA43-A4EB-7BB3B6C20BFE}"/>
              </a:ext>
            </a:extLst>
          </p:cNvPr>
          <p:cNvPicPr>
            <a:picLocks noChangeAspect="1"/>
          </p:cNvPicPr>
          <p:nvPr/>
        </p:nvPicPr>
        <p:blipFill>
          <a:blip r:embed="rId6"/>
          <a:stretch>
            <a:fillRect/>
          </a:stretch>
        </p:blipFill>
        <p:spPr>
          <a:xfrm>
            <a:off x="9307661" y="3177715"/>
            <a:ext cx="1984848" cy="3014028"/>
          </a:xfrm>
          <a:prstGeom prst="rect">
            <a:avLst/>
          </a:prstGeom>
        </p:spPr>
      </p:pic>
      <p:pic>
        <p:nvPicPr>
          <p:cNvPr id="4" name="图片 3">
            <a:extLst>
              <a:ext uri="{FF2B5EF4-FFF2-40B4-BE49-F238E27FC236}">
                <a16:creationId xmlns:a16="http://schemas.microsoft.com/office/drawing/2014/main" id="{443992DC-A753-4847-8B2E-520F1932E21F}"/>
              </a:ext>
            </a:extLst>
          </p:cNvPr>
          <p:cNvPicPr>
            <a:picLocks noChangeAspect="1"/>
          </p:cNvPicPr>
          <p:nvPr/>
        </p:nvPicPr>
        <p:blipFill>
          <a:blip r:embed="rId7"/>
          <a:stretch>
            <a:fillRect/>
          </a:stretch>
        </p:blipFill>
        <p:spPr>
          <a:xfrm>
            <a:off x="8438793" y="4399866"/>
            <a:ext cx="624860" cy="569725"/>
          </a:xfrm>
          <a:prstGeom prst="rect">
            <a:avLst/>
          </a:prstGeom>
        </p:spPr>
      </p:pic>
    </p:spTree>
    <p:extLst>
      <p:ext uri="{BB962C8B-B14F-4D97-AF65-F5344CB8AC3E}">
        <p14:creationId xmlns:p14="http://schemas.microsoft.com/office/powerpoint/2010/main" val="3637875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24</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pic>
        <p:nvPicPr>
          <p:cNvPr id="5" name="图片 4">
            <a:extLst>
              <a:ext uri="{FF2B5EF4-FFF2-40B4-BE49-F238E27FC236}">
                <a16:creationId xmlns:a16="http://schemas.microsoft.com/office/drawing/2014/main" id="{2ED5B80B-D897-D349-84EA-F05E5843AF47}"/>
              </a:ext>
            </a:extLst>
          </p:cNvPr>
          <p:cNvPicPr>
            <a:picLocks noChangeAspect="1"/>
          </p:cNvPicPr>
          <p:nvPr/>
        </p:nvPicPr>
        <p:blipFill>
          <a:blip r:embed="rId4"/>
          <a:stretch>
            <a:fillRect/>
          </a:stretch>
        </p:blipFill>
        <p:spPr>
          <a:xfrm>
            <a:off x="6212488" y="3129750"/>
            <a:ext cx="5674710" cy="2958380"/>
          </a:xfrm>
          <a:prstGeom prst="rect">
            <a:avLst/>
          </a:prstGeom>
        </p:spPr>
      </p:pic>
      <mc:AlternateContent xmlns:mc="http://schemas.openxmlformats.org/markup-compatibility/2006" xmlns:a14="http://schemas.microsoft.com/office/drawing/2010/main">
        <mc:Choice Requires="a14">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338530" y="610834"/>
                <a:ext cx="9912358" cy="5359041"/>
              </a:xfrm>
              <a:prstGeom prst="rect">
                <a:avLst/>
              </a:prstGeom>
            </p:spPr>
            <p:txBody>
              <a:bodyPr rtlCol="0">
                <a:normAutofit fontScale="92500" lnSpcReduction="1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 altLang="zh-CN" dirty="0">
                    <a:latin typeface="Andale Mono" panose="020B0509000000000004" pitchFamily="49" charset="0"/>
                  </a:rPr>
                  <a:t>Algorithm: Linear Explanations</a:t>
                </a:r>
              </a:p>
              <a:p>
                <a:pPr marL="914400" lvl="1" indent="-457200">
                  <a:spcAft>
                    <a:spcPts val="1200"/>
                  </a:spcAft>
                  <a:buFont typeface="+mj-lt"/>
                  <a:buAutoNum type="arabicPeriod"/>
                </a:pPr>
                <a:r>
                  <a:rPr kumimoji="1" lang="en" altLang="zh-CN" dirty="0">
                    <a:latin typeface="Andale Mono" panose="020B0509000000000004" pitchFamily="49" charset="0"/>
                  </a:rPr>
                  <a:t>First, a classifier</a:t>
                </a:r>
                <a:r>
                  <a:rPr kumimoji="1" lang="zh-CN" altLang="en-US" dirty="0">
                    <a:latin typeface="Andale Mono" panose="020B0509000000000004" pitchFamily="49" charset="0"/>
                  </a:rPr>
                  <a:t> </a:t>
                </a:r>
                <a14:m>
                  <m:oMath xmlns:m="http://schemas.openxmlformats.org/officeDocument/2006/math">
                    <m:r>
                      <a:rPr kumimoji="1" lang="en-US" altLang="zh-CN" b="0" i="1" smtClean="0">
                        <a:latin typeface="Cambria Math" panose="02040503050406030204" pitchFamily="18" charset="0"/>
                      </a:rPr>
                      <m:t>𝑓</m:t>
                    </m:r>
                  </m:oMath>
                </a14:m>
                <a:endParaRPr kumimoji="1" lang="en" altLang="zh-CN" b="1" dirty="0">
                  <a:latin typeface="Andale Mono" panose="020B0509000000000004" pitchFamily="49" charset="0"/>
                </a:endParaRPr>
              </a:p>
              <a:p>
                <a:pPr marL="914400" lvl="1" indent="-457200">
                  <a:spcAft>
                    <a:spcPts val="1200"/>
                  </a:spcAft>
                  <a:buFont typeface="+mj-lt"/>
                  <a:buAutoNum type="arabicPeriod"/>
                </a:pPr>
                <a:r>
                  <a:rPr kumimoji="1" lang="en" altLang="zh-CN" dirty="0">
                    <a:latin typeface="Andale Mono" panose="020B0509000000000004" pitchFamily="49" charset="0"/>
                  </a:rPr>
                  <a:t>Select a sample </a:t>
                </a:r>
                <a14:m>
                  <m:oMath xmlns:m="http://schemas.openxmlformats.org/officeDocument/2006/math">
                    <m:r>
                      <a:rPr kumimoji="1" lang="en-US" altLang="zh-CN" b="0" i="1" smtClean="0">
                        <a:latin typeface="Cambria Math" panose="02040503050406030204" pitchFamily="18" charset="0"/>
                      </a:rPr>
                      <m:t>𝑥</m:t>
                    </m:r>
                  </m:oMath>
                </a14:m>
                <a:r>
                  <a:rPr kumimoji="1" lang="en" altLang="zh-CN" dirty="0">
                    <a:latin typeface="Andale Mono" panose="020B0509000000000004" pitchFamily="49" charset="0"/>
                  </a:rPr>
                  <a:t> to explain; </a:t>
                </a:r>
                <a:br>
                  <a:rPr kumimoji="1" lang="en" altLang="zh-CN" dirty="0">
                    <a:latin typeface="Andale Mono" panose="020B0509000000000004" pitchFamily="49" charset="0"/>
                  </a:rPr>
                </a:br>
                <a:r>
                  <a:rPr kumimoji="1" lang="en" altLang="zh-CN" dirty="0">
                    <a:latin typeface="Andale Mono" panose="020B0509000000000004" pitchFamily="49" charset="0"/>
                  </a:rPr>
                  <a:t>conduct </a:t>
                </a:r>
                <a14:m>
                  <m:oMath xmlns:m="http://schemas.openxmlformats.org/officeDocument/2006/math">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a14:m>
                <a:r>
                  <a:rPr kumimoji="1" lang="en" altLang="zh-CN" dirty="0">
                    <a:latin typeface="Andale Mono" panose="020B0509000000000004" pitchFamily="49" charset="0"/>
                  </a:rPr>
                  <a:t> in the interpretable dimension</a:t>
                </a:r>
              </a:p>
              <a:p>
                <a:pPr marL="914400" lvl="1" indent="-457200">
                  <a:spcAft>
                    <a:spcPts val="1200"/>
                  </a:spcAft>
                  <a:buFont typeface="+mj-lt"/>
                  <a:buAutoNum type="arabicPeriod"/>
                </a:pPr>
                <a:r>
                  <a:rPr kumimoji="1" lang="en" altLang="zh-CN" dirty="0">
                    <a:latin typeface="Andale Mono" panose="020B0509000000000004" pitchFamily="49" charset="0"/>
                  </a:rPr>
                  <a:t>Define a proximity measure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𝜋</m:t>
                        </m:r>
                      </m:e>
                      <m:sub>
                        <m:r>
                          <a:rPr kumimoji="1" lang="en-US" altLang="zh-CN" b="0" i="1" smtClean="0">
                            <a:latin typeface="Cambria Math" panose="02040503050406030204" pitchFamily="18" charset="0"/>
                          </a:rPr>
                          <m:t>𝑥</m:t>
                        </m:r>
                      </m:sub>
                    </m:sSub>
                  </m:oMath>
                </a14:m>
                <a:r>
                  <a:rPr kumimoji="1" lang="en" altLang="zh-CN" dirty="0">
                    <a:latin typeface="Andale Mono" panose="020B0509000000000004" pitchFamily="49" charset="0"/>
                  </a:rPr>
                  <a:t>, </a:t>
                </a:r>
                <a:br>
                  <a:rPr kumimoji="1" lang="en" altLang="zh-CN" dirty="0">
                    <a:latin typeface="Andale Mono" panose="020B0509000000000004" pitchFamily="49" charset="0"/>
                  </a:rPr>
                </a:br>
                <a:r>
                  <a:rPr kumimoji="1" lang="en" altLang="zh-CN" dirty="0">
                    <a:latin typeface="Andale Mono" panose="020B0509000000000004" pitchFamily="49" charset="0"/>
                  </a:rPr>
                  <a:t>and the maximum features </a:t>
                </a:r>
                <a14:m>
                  <m:oMath xmlns:m="http://schemas.openxmlformats.org/officeDocument/2006/math">
                    <m:r>
                      <a:rPr kumimoji="1" lang="en-US" altLang="zh-CN" b="0" i="1" smtClean="0">
                        <a:latin typeface="Cambria Math" panose="02040503050406030204" pitchFamily="18" charset="0"/>
                      </a:rPr>
                      <m:t>𝐾</m:t>
                    </m:r>
                  </m:oMath>
                </a14:m>
                <a:endParaRPr kumimoji="1" lang="en" altLang="zh-CN" dirty="0">
                  <a:latin typeface="Andale Mono" panose="020B0509000000000004" pitchFamily="49" charset="0"/>
                </a:endParaRPr>
              </a:p>
              <a:p>
                <a:pPr marL="914400" lvl="1" indent="-457200">
                  <a:spcAft>
                    <a:spcPts val="1200"/>
                  </a:spcAft>
                  <a:buFont typeface="+mj-lt"/>
                  <a:buAutoNum type="arabicPeriod"/>
                </a:pPr>
                <a:r>
                  <a:rPr kumimoji="1" lang="en" altLang="zh-CN" dirty="0">
                    <a:latin typeface="Andale Mono" panose="020B0509000000000004" pitchFamily="49" charset="0"/>
                  </a:rPr>
                  <a:t>Get </a:t>
                </a:r>
                <a14:m>
                  <m:oMath xmlns:m="http://schemas.openxmlformats.org/officeDocument/2006/math">
                    <m:r>
                      <a:rPr kumimoji="1" lang="en-US" altLang="zh-CN" b="0" i="1" smtClean="0">
                        <a:latin typeface="Cambria Math" panose="02040503050406030204" pitchFamily="18" charset="0"/>
                      </a:rPr>
                      <m:t>𝑁</m:t>
                    </m:r>
                  </m:oMath>
                </a14:m>
                <a:r>
                  <a:rPr kumimoji="1" lang="en" altLang="zh-CN" dirty="0">
                    <a:latin typeface="Andale Mono" panose="020B0509000000000004" pitchFamily="49" charset="0"/>
                  </a:rPr>
                  <a:t> perturbed samples. </a:t>
                </a:r>
                <a:br>
                  <a:rPr kumimoji="1" lang="en" altLang="zh-CN" dirty="0">
                    <a:latin typeface="Andale Mono" panose="020B0509000000000004" pitchFamily="49" charset="0"/>
                  </a:rPr>
                </a:b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oMath>
                </a14:m>
                <a:r>
                  <a:rPr kumimoji="1" lang="en" altLang="zh-CN" dirty="0">
                    <a:latin typeface="Andale Mono" panose="020B0509000000000004" pitchFamily="49" charset="0"/>
                  </a:rPr>
                  <a:t>: from </a:t>
                </a:r>
                <a14:m>
                  <m:oMath xmlns:m="http://schemas.openxmlformats.org/officeDocument/2006/math">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a14:m>
                <a:r>
                  <a:rPr kumimoji="1" lang="en" altLang="zh-CN" dirty="0">
                    <a:latin typeface="Andale Mono" panose="020B0509000000000004" pitchFamily="49" charset="0"/>
                  </a:rPr>
                  <a:t> perturbation</a:t>
                </a:r>
              </a:p>
              <a:p>
                <a:pPr marL="914400" lvl="1" indent="-457200">
                  <a:spcAft>
                    <a:spcPts val="1200"/>
                  </a:spcAft>
                  <a:buFont typeface="+mj-lt"/>
                  <a:buAutoNum type="arabicPeriod"/>
                </a:pPr>
                <a:r>
                  <a:rPr kumimoji="1" lang="en" altLang="zh-CN" dirty="0">
                    <a:latin typeface="Andale Mono" panose="020B0509000000000004" pitchFamily="49" charset="0"/>
                  </a:rPr>
                  <a:t>Recover </a:t>
                </a:r>
                <a14:m>
                  <m:oMath xmlns:m="http://schemas.openxmlformats.org/officeDocument/2006/math">
                    <m:r>
                      <a:rPr kumimoji="1" lang="en-US" altLang="zh-CN" b="0" i="1" smtClean="0">
                        <a:latin typeface="Cambria Math" panose="02040503050406030204" pitchFamily="18" charset="0"/>
                      </a:rPr>
                      <m:t>𝑧</m:t>
                    </m:r>
                    <m:r>
                      <a:rPr kumimoji="1" lang="en-US" altLang="zh-CN" b="0" i="1" smtClean="0">
                        <a:latin typeface="Cambria Math" panose="02040503050406030204" pitchFamily="18" charset="0"/>
                      </a:rPr>
                      <m:t>′</m:t>
                    </m:r>
                  </m:oMath>
                </a14:m>
                <a:r>
                  <a:rPr kumimoji="1" lang="en" altLang="zh-CN" dirty="0">
                    <a:latin typeface="Andale Mono" panose="020B0509000000000004" pitchFamily="49" charset="0"/>
                  </a:rPr>
                  <a:t> to the </a:t>
                </a:r>
                <a14:m>
                  <m:oMath xmlns:m="http://schemas.openxmlformats.org/officeDocument/2006/math">
                    <m:r>
                      <a:rPr kumimoji="1" lang="en-US" altLang="zh-CN" b="0" i="1" smtClean="0">
                        <a:latin typeface="Cambria Math" panose="02040503050406030204" pitchFamily="18" charset="0"/>
                      </a:rPr>
                      <m:t>𝑑</m:t>
                    </m:r>
                  </m:oMath>
                </a14:m>
                <a:r>
                  <a:rPr kumimoji="1" lang="en" altLang="zh-CN" dirty="0">
                    <a:latin typeface="Andale Mono" panose="020B0509000000000004" pitchFamily="49" charset="0"/>
                  </a:rPr>
                  <a:t> dimension and </a:t>
                </a:r>
                <a:br>
                  <a:rPr kumimoji="1" lang="en" altLang="zh-CN" dirty="0">
                    <a:latin typeface="Andale Mono" panose="020B0509000000000004" pitchFamily="49" charset="0"/>
                  </a:rPr>
                </a:br>
                <a:r>
                  <a:rPr kumimoji="1" lang="en" altLang="zh-CN" dirty="0">
                    <a:latin typeface="Andale Mono" panose="020B0509000000000004" pitchFamily="49" charset="0"/>
                  </a:rPr>
                  <a:t>calculate the predicted value </a:t>
                </a:r>
                <a14:m>
                  <m:oMath xmlns:m="http://schemas.openxmlformats.org/officeDocument/2006/math">
                    <m:r>
                      <a:rPr kumimoji="1" lang="en-US" altLang="zh-CN" i="1">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𝑧</m:t>
                    </m:r>
                    <m:r>
                      <a:rPr kumimoji="1" lang="en-US" altLang="zh-CN" b="0" i="1" smtClean="0">
                        <a:latin typeface="Cambria Math" panose="02040503050406030204" pitchFamily="18" charset="0"/>
                      </a:rPr>
                      <m:t>)</m:t>
                    </m:r>
                  </m:oMath>
                </a14:m>
                <a:r>
                  <a:rPr kumimoji="1" lang="en" altLang="zh-CN" dirty="0">
                    <a:latin typeface="Andale Mono" panose="020B0509000000000004" pitchFamily="49" charset="0"/>
                  </a:rPr>
                  <a:t> </a:t>
                </a:r>
              </a:p>
              <a:p>
                <a:pPr marL="914400" lvl="1" indent="-457200">
                  <a:spcAft>
                    <a:spcPts val="1200"/>
                  </a:spcAft>
                  <a:buFont typeface="+mj-lt"/>
                  <a:buAutoNum type="arabicPeriod"/>
                </a:pPr>
                <a:r>
                  <a:rPr kumimoji="1" lang="en" altLang="zh-CN" dirty="0">
                    <a:latin typeface="Andale Mono" panose="020B0509000000000004" pitchFamily="49" charset="0"/>
                  </a:rPr>
                  <a:t>Collecting </a:t>
                </a:r>
                <a14:m>
                  <m:oMath xmlns:m="http://schemas.openxmlformats.org/officeDocument/2006/math">
                    <m:r>
                      <a:rPr kumimoji="1" lang="en-US" altLang="zh-CN" b="0" i="1" smtClean="0">
                        <a:latin typeface="Cambria Math" panose="02040503050406030204" pitchFamily="18" charset="0"/>
                      </a:rPr>
                      <m:t>𝑁</m:t>
                    </m:r>
                  </m:oMath>
                </a14:m>
                <a:r>
                  <a:rPr kumimoji="1" lang="en" altLang="zh-CN" dirty="0">
                    <a:latin typeface="Andale Mono" panose="020B0509000000000004" pitchFamily="49" charset="0"/>
                  </a:rPr>
                  <a:t> perturbed samples </a:t>
                </a:r>
                <a14:m>
                  <m:oMath xmlns:m="http://schemas.openxmlformats.org/officeDocument/2006/math">
                    <m:r>
                      <a:rPr kumimoji="1" lang="en-US" altLang="zh-CN" b="0" i="1" smtClean="0">
                        <a:latin typeface="Cambria Math" panose="02040503050406030204" pitchFamily="18" charset="0"/>
                      </a:rPr>
                      <m:t>𝑍</m:t>
                    </m:r>
                  </m:oMath>
                </a14:m>
                <a:endParaRPr kumimoji="1" lang="en" altLang="zh-CN" dirty="0">
                  <a:latin typeface="Andale Mono" panose="020B0509000000000004" pitchFamily="49" charset="0"/>
                </a:endParaRPr>
              </a:p>
              <a:p>
                <a:pPr marL="914400" lvl="1" indent="-457200">
                  <a:spcAft>
                    <a:spcPts val="1200"/>
                  </a:spcAft>
                  <a:buFont typeface="+mj-lt"/>
                  <a:buAutoNum type="arabicPeriod"/>
                </a:pPr>
                <a:r>
                  <a:rPr kumimoji="1" lang="en" altLang="zh-CN" dirty="0">
                    <a:latin typeface="Andale Mono" panose="020B0509000000000004" pitchFamily="49" charset="0"/>
                  </a:rPr>
                  <a:t>Using Lasso regression to obtain </a:t>
                </a:r>
                <a:br>
                  <a:rPr kumimoji="1" lang="en" altLang="zh-CN" dirty="0">
                    <a:latin typeface="Andale Mono" panose="020B0509000000000004" pitchFamily="49" charset="0"/>
                  </a:rPr>
                </a:br>
                <a:r>
                  <a:rPr kumimoji="1" lang="en" altLang="zh-CN" dirty="0">
                    <a:latin typeface="Andale Mono" panose="020B0509000000000004" pitchFamily="49" charset="0"/>
                  </a:rPr>
                  <a:t>weights </a:t>
                </a:r>
                <a14:m>
                  <m:oMath xmlns:m="http://schemas.openxmlformats.org/officeDocument/2006/math">
                    <m:r>
                      <a:rPr kumimoji="1" lang="en-US" altLang="zh-CN" b="0" i="1" smtClean="0">
                        <a:latin typeface="Cambria Math" panose="02040503050406030204" pitchFamily="18" charset="0"/>
                      </a:rPr>
                      <m:t>𝑤</m:t>
                    </m:r>
                  </m:oMath>
                </a14:m>
                <a:r>
                  <a:rPr kumimoji="1" lang="en" altLang="zh-CN" dirty="0">
                    <a:latin typeface="Andale Mono" panose="020B0509000000000004" pitchFamily="49" charset="0"/>
                  </a:rPr>
                  <a:t>.</a:t>
                </a:r>
              </a:p>
            </p:txBody>
          </p:sp>
        </mc:Choice>
        <mc:Fallback xmlns="">
          <p:sp>
            <p:nvSpPr>
              <p:cNvPr id="9" name="文本占位符 1">
                <a:extLst>
                  <a:ext uri="{FF2B5EF4-FFF2-40B4-BE49-F238E27FC236}">
                    <a16:creationId xmlns:a16="http://schemas.microsoft.com/office/drawing/2014/main" id="{57D26F3D-FD33-F743-843B-1B82E9A4B88D}"/>
                  </a:ext>
                </a:extLst>
              </p:cNvPr>
              <p:cNvSpPr txBox="1">
                <a:spLocks noRot="1" noChangeAspect="1" noMove="1" noResize="1" noEditPoints="1" noAdjustHandles="1" noChangeArrowheads="1" noChangeShapeType="1" noTextEdit="1"/>
              </p:cNvSpPr>
              <p:nvPr/>
            </p:nvSpPr>
            <p:spPr>
              <a:xfrm>
                <a:off x="338530" y="610834"/>
                <a:ext cx="9912358" cy="5359041"/>
              </a:xfrm>
              <a:prstGeom prst="rect">
                <a:avLst/>
              </a:prstGeom>
              <a:blipFill>
                <a:blip r:embed="rId5"/>
                <a:stretch>
                  <a:fillRect l="-768" t="-21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113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25</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1422190" y="1725052"/>
            <a:ext cx="9347619" cy="460690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 altLang="zh-CN" b="1" dirty="0">
                <a:latin typeface="Andale Mono" panose="020B0509000000000004" pitchFamily="49" charset="0"/>
              </a:rPr>
              <a:t>Complexity</a:t>
            </a:r>
          </a:p>
          <a:p>
            <a:pPr lvl="1">
              <a:spcAft>
                <a:spcPts val="1200"/>
              </a:spcAft>
            </a:pPr>
            <a:r>
              <a:rPr kumimoji="1" lang="en" altLang="zh-CN" dirty="0">
                <a:latin typeface="Andale Mono" panose="020B0509000000000004" pitchFamily="49" charset="0"/>
              </a:rPr>
              <a:t>Relying on f(x) and N</a:t>
            </a:r>
          </a:p>
          <a:p>
            <a:pPr lvl="1">
              <a:spcAft>
                <a:spcPts val="1200"/>
              </a:spcAft>
            </a:pPr>
            <a:r>
              <a:rPr kumimoji="1" lang="en" altLang="zh-CN" dirty="0">
                <a:latin typeface="Andale Mono" panose="020B0509000000000004" pitchFamily="49" charset="0"/>
              </a:rPr>
              <a:t>3 seconds for explaining random forests with 1000 trees on a laptop with N = 5000</a:t>
            </a:r>
          </a:p>
          <a:p>
            <a:pPr lvl="1">
              <a:spcAft>
                <a:spcPts val="1200"/>
              </a:spcAft>
            </a:pPr>
            <a:r>
              <a:rPr kumimoji="1" lang="en" altLang="zh-CN" dirty="0">
                <a:latin typeface="Andale Mono" panose="020B0509000000000004" pitchFamily="49" charset="0"/>
              </a:rPr>
              <a:t>10 minutes for explaining deep neural network (Inception Network[4]).</a:t>
            </a:r>
          </a:p>
        </p:txBody>
      </p:sp>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spTree>
    <p:extLst>
      <p:ext uri="{BB962C8B-B14F-4D97-AF65-F5344CB8AC3E}">
        <p14:creationId xmlns:p14="http://schemas.microsoft.com/office/powerpoint/2010/main" val="1437576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26</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pic>
        <p:nvPicPr>
          <p:cNvPr id="3" name="图片 2">
            <a:extLst>
              <a:ext uri="{FF2B5EF4-FFF2-40B4-BE49-F238E27FC236}">
                <a16:creationId xmlns:a16="http://schemas.microsoft.com/office/drawing/2014/main" id="{FF4981D9-59B8-2742-A42E-2DBB35DF39CE}"/>
              </a:ext>
            </a:extLst>
          </p:cNvPr>
          <p:cNvPicPr>
            <a:picLocks noChangeAspect="1"/>
          </p:cNvPicPr>
          <p:nvPr/>
        </p:nvPicPr>
        <p:blipFill>
          <a:blip r:embed="rId4"/>
          <a:stretch>
            <a:fillRect/>
          </a:stretch>
        </p:blipFill>
        <p:spPr>
          <a:xfrm>
            <a:off x="7505965" y="3910508"/>
            <a:ext cx="3499945" cy="1968719"/>
          </a:xfrm>
          <a:prstGeom prst="rect">
            <a:avLst/>
          </a:prstGeom>
        </p:spPr>
      </p:pic>
      <p:sp>
        <p:nvSpPr>
          <p:cNvPr id="11" name="文本占位符 1">
            <a:extLst>
              <a:ext uri="{FF2B5EF4-FFF2-40B4-BE49-F238E27FC236}">
                <a16:creationId xmlns:a16="http://schemas.microsoft.com/office/drawing/2014/main" id="{24B81F55-9454-614C-ABD2-515E69F5FCBA}"/>
              </a:ext>
            </a:extLst>
          </p:cNvPr>
          <p:cNvSpPr txBox="1">
            <a:spLocks/>
          </p:cNvSpPr>
          <p:nvPr/>
        </p:nvSpPr>
        <p:spPr>
          <a:xfrm>
            <a:off x="1093552" y="890006"/>
            <a:ext cx="9347619" cy="460690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 altLang="zh-CN" b="1" dirty="0">
                <a:latin typeface="Andale Mono" panose="020B0509000000000004" pitchFamily="49" charset="0"/>
              </a:rPr>
              <a:t>Limitations</a:t>
            </a:r>
          </a:p>
          <a:p>
            <a:pPr marL="914400" lvl="1" indent="-457200">
              <a:spcAft>
                <a:spcPts val="1200"/>
              </a:spcAft>
              <a:buFont typeface="+mj-lt"/>
              <a:buAutoNum type="arabicPeriod"/>
            </a:pPr>
            <a:r>
              <a:rPr lang="en" altLang="zh-CN" dirty="0">
                <a:latin typeface="Andale Mono" panose="020B0509000000000004" pitchFamily="49" charset="0"/>
              </a:rPr>
              <a:t>Certain interpretable representations will not be powerful enough to explain certain behaviors. </a:t>
            </a:r>
          </a:p>
          <a:p>
            <a:pPr lvl="2">
              <a:spcAft>
                <a:spcPts val="1200"/>
              </a:spcAft>
            </a:pPr>
            <a:r>
              <a:rPr lang="en" altLang="zh-CN" dirty="0">
                <a:latin typeface="Andale Mono" panose="020B0509000000000004" pitchFamily="49" charset="0"/>
              </a:rPr>
              <a:t>For example, a model that predicts sepia-toned images to be </a:t>
            </a:r>
            <a:r>
              <a:rPr lang="en" altLang="zh-CN" b="1" dirty="0">
                <a:latin typeface="Andale Mono" panose="020B0509000000000004" pitchFamily="49" charset="0"/>
              </a:rPr>
              <a:t>retro</a:t>
            </a:r>
            <a:r>
              <a:rPr lang="en" altLang="zh-CN" dirty="0">
                <a:latin typeface="Andale Mono" panose="020B0509000000000004" pitchFamily="49" charset="0"/>
              </a:rPr>
              <a:t> cannot be explained by presence or absence of super pixels. </a:t>
            </a:r>
          </a:p>
          <a:p>
            <a:pPr marL="0" indent="0">
              <a:spcAft>
                <a:spcPts val="1200"/>
              </a:spcAft>
              <a:buNone/>
            </a:pPr>
            <a:endParaRPr kumimoji="1" lang="en" altLang="zh-CN" dirty="0">
              <a:latin typeface="Andale Mono" panose="020B0509000000000004" pitchFamily="49" charset="0"/>
            </a:endParaRPr>
          </a:p>
        </p:txBody>
      </p:sp>
    </p:spTree>
    <p:extLst>
      <p:ext uri="{BB962C8B-B14F-4D97-AF65-F5344CB8AC3E}">
        <p14:creationId xmlns:p14="http://schemas.microsoft.com/office/powerpoint/2010/main" val="814394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27</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1093552" y="890006"/>
            <a:ext cx="9347619" cy="460690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 altLang="zh-CN" b="1" dirty="0">
                <a:latin typeface="Andale Mono" panose="020B0509000000000004" pitchFamily="49" charset="0"/>
              </a:rPr>
              <a:t>Limitations</a:t>
            </a:r>
          </a:p>
          <a:p>
            <a:pPr marL="914400" lvl="1" indent="-457200">
              <a:spcAft>
                <a:spcPts val="1200"/>
              </a:spcAft>
              <a:buFont typeface="+mj-lt"/>
              <a:buAutoNum type="arabicPeriod"/>
            </a:pPr>
            <a:r>
              <a:rPr lang="en" altLang="zh-CN" dirty="0">
                <a:solidFill>
                  <a:schemeClr val="tx1">
                    <a:lumMod val="60000"/>
                    <a:lumOff val="40000"/>
                  </a:schemeClr>
                </a:solidFill>
                <a:latin typeface="Andale Mono" panose="020B0509000000000004" pitchFamily="49" charset="0"/>
              </a:rPr>
              <a:t>Certain interpretable representations will not be powerful enough to explain certain behaviors. </a:t>
            </a:r>
          </a:p>
          <a:p>
            <a:pPr lvl="2">
              <a:spcAft>
                <a:spcPts val="1200"/>
              </a:spcAft>
            </a:pPr>
            <a:r>
              <a:rPr lang="en" altLang="zh-CN" dirty="0">
                <a:solidFill>
                  <a:schemeClr val="tx1">
                    <a:lumMod val="60000"/>
                    <a:lumOff val="40000"/>
                  </a:schemeClr>
                </a:solidFill>
                <a:latin typeface="Andale Mono" panose="020B0509000000000004" pitchFamily="49" charset="0"/>
              </a:rPr>
              <a:t>For example, a model that predicts sepia-toned images to be </a:t>
            </a:r>
            <a:r>
              <a:rPr lang="en" altLang="zh-CN" b="1" dirty="0">
                <a:solidFill>
                  <a:schemeClr val="tx1">
                    <a:lumMod val="60000"/>
                    <a:lumOff val="40000"/>
                  </a:schemeClr>
                </a:solidFill>
                <a:latin typeface="Andale Mono" panose="020B0509000000000004" pitchFamily="49" charset="0"/>
              </a:rPr>
              <a:t>retro</a:t>
            </a:r>
            <a:r>
              <a:rPr lang="en" altLang="zh-CN" dirty="0">
                <a:solidFill>
                  <a:schemeClr val="tx1">
                    <a:lumMod val="60000"/>
                    <a:lumOff val="40000"/>
                  </a:schemeClr>
                </a:solidFill>
                <a:latin typeface="Andale Mono" panose="020B0509000000000004" pitchFamily="49" charset="0"/>
              </a:rPr>
              <a:t> cannot be explained by presence or absence of super pixels. </a:t>
            </a:r>
          </a:p>
          <a:p>
            <a:pPr marL="914400" lvl="1" indent="-457200">
              <a:spcAft>
                <a:spcPts val="1200"/>
              </a:spcAft>
              <a:buFont typeface="+mj-lt"/>
              <a:buAutoNum type="arabicPeriod"/>
            </a:pPr>
            <a:r>
              <a:rPr lang="en" altLang="zh-CN" dirty="0">
                <a:latin typeface="Andale Mono" panose="020B0509000000000004" pitchFamily="49" charset="0"/>
              </a:rPr>
              <a:t>The explanation won’t be faithful if the underlying model is highly non-linear even in the locality of the prediction. </a:t>
            </a:r>
          </a:p>
          <a:p>
            <a:pPr marL="0" indent="0">
              <a:spcAft>
                <a:spcPts val="1200"/>
              </a:spcAft>
              <a:buNone/>
            </a:pPr>
            <a:endParaRPr kumimoji="1" lang="en" altLang="zh-CN" dirty="0">
              <a:latin typeface="Andale Mono" panose="020B0509000000000004" pitchFamily="49" charset="0"/>
            </a:endParaRPr>
          </a:p>
        </p:txBody>
      </p:sp>
    </p:spTree>
    <p:extLst>
      <p:ext uri="{BB962C8B-B14F-4D97-AF65-F5344CB8AC3E}">
        <p14:creationId xmlns:p14="http://schemas.microsoft.com/office/powerpoint/2010/main" val="2307505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28</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pic>
        <p:nvPicPr>
          <p:cNvPr id="2" name="图片 1">
            <a:extLst>
              <a:ext uri="{FF2B5EF4-FFF2-40B4-BE49-F238E27FC236}">
                <a16:creationId xmlns:a16="http://schemas.microsoft.com/office/drawing/2014/main" id="{6FCDEF46-9667-504C-8FC6-C8DF6B615892}"/>
              </a:ext>
            </a:extLst>
          </p:cNvPr>
          <p:cNvPicPr>
            <a:picLocks noChangeAspect="1"/>
          </p:cNvPicPr>
          <p:nvPr/>
        </p:nvPicPr>
        <p:blipFill>
          <a:blip r:embed="rId4"/>
          <a:stretch>
            <a:fillRect/>
          </a:stretch>
        </p:blipFill>
        <p:spPr>
          <a:xfrm>
            <a:off x="349040" y="3193458"/>
            <a:ext cx="11557000" cy="3136900"/>
          </a:xfrm>
          <a:prstGeom prst="rect">
            <a:avLst/>
          </a:prstGeom>
        </p:spPr>
      </p:pic>
      <mc:AlternateContent xmlns:mc="http://schemas.openxmlformats.org/markup-compatibility/2006" xmlns:a14="http://schemas.microsoft.com/office/drawing/2010/main">
        <mc:Choice Requires="a14">
          <p:sp>
            <p:nvSpPr>
              <p:cNvPr id="9" name="文本占位符 1">
                <a:extLst>
                  <a:ext uri="{FF2B5EF4-FFF2-40B4-BE49-F238E27FC236}">
                    <a16:creationId xmlns:a16="http://schemas.microsoft.com/office/drawing/2014/main" id="{63ABFADF-5D2F-9A43-B53A-7C0286392738}"/>
                  </a:ext>
                </a:extLst>
              </p:cNvPr>
              <p:cNvSpPr txBox="1">
                <a:spLocks/>
              </p:cNvSpPr>
              <p:nvPr/>
            </p:nvSpPr>
            <p:spPr>
              <a:xfrm>
                <a:off x="1245952" y="1042406"/>
                <a:ext cx="9347619" cy="460690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 altLang="zh-CN" b="1" dirty="0">
                    <a:latin typeface="Andale Mono" panose="020B0509000000000004" pitchFamily="49" charset="0"/>
                  </a:rPr>
                  <a:t>Example: Deep Networks for Images</a:t>
                </a:r>
              </a:p>
              <a:p>
                <a:pPr lvl="1">
                  <a:spcAft>
                    <a:spcPts val="1200"/>
                  </a:spcAft>
                </a:pPr>
                <a14:m>
                  <m:oMath xmlns:m="http://schemas.openxmlformats.org/officeDocument/2006/math">
                    <m:r>
                      <a:rPr kumimoji="1" lang="en-US" altLang="zh-CN" i="1">
                        <a:latin typeface="Cambria Math" panose="02040503050406030204" pitchFamily="18" charset="0"/>
                      </a:rPr>
                      <m:t>𝑓</m:t>
                    </m:r>
                    <m:r>
                      <a:rPr kumimoji="1" lang="en-US" altLang="zh-CN" i="1">
                        <a:latin typeface="Cambria Math" panose="02040503050406030204" pitchFamily="18" charset="0"/>
                      </a:rPr>
                      <m:t> </m:t>
                    </m:r>
                  </m:oMath>
                </a14:m>
                <a:r>
                  <a:rPr kumimoji="1" lang="en" altLang="zh-CN" b="1" dirty="0">
                    <a:latin typeface="Andale Mono" panose="020B0509000000000004" pitchFamily="49" charset="0"/>
                  </a:rPr>
                  <a:t>: Google’s pre-trained Inception neural network </a:t>
                </a:r>
              </a:p>
              <a:p>
                <a:pPr marL="0" indent="0">
                  <a:spcAft>
                    <a:spcPts val="1200"/>
                  </a:spcAft>
                  <a:buNone/>
                </a:pPr>
                <a:endParaRPr kumimoji="1" lang="en" altLang="zh-CN" dirty="0">
                  <a:latin typeface="Andale Mono" panose="020B0509000000000004" pitchFamily="49" charset="0"/>
                </a:endParaRPr>
              </a:p>
            </p:txBody>
          </p:sp>
        </mc:Choice>
        <mc:Fallback xmlns="">
          <p:sp>
            <p:nvSpPr>
              <p:cNvPr id="9" name="文本占位符 1">
                <a:extLst>
                  <a:ext uri="{FF2B5EF4-FFF2-40B4-BE49-F238E27FC236}">
                    <a16:creationId xmlns:a16="http://schemas.microsoft.com/office/drawing/2014/main" id="{63ABFADF-5D2F-9A43-B53A-7C0286392738}"/>
                  </a:ext>
                </a:extLst>
              </p:cNvPr>
              <p:cNvSpPr txBox="1">
                <a:spLocks noRot="1" noChangeAspect="1" noMove="1" noResize="1" noEditPoints="1" noAdjustHandles="1" noChangeArrowheads="1" noChangeShapeType="1" noTextEdit="1"/>
              </p:cNvSpPr>
              <p:nvPr/>
            </p:nvSpPr>
            <p:spPr>
              <a:xfrm>
                <a:off x="1245952" y="1042406"/>
                <a:ext cx="9347619" cy="4606904"/>
              </a:xfrm>
              <a:prstGeom prst="rect">
                <a:avLst/>
              </a:prstGeom>
              <a:blipFill>
                <a:blip r:embed="rId5"/>
                <a:stretch>
                  <a:fillRect l="-950" t="-1648" r="-5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6094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29</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Explaining the Predictions of Any Classifier</a:t>
            </a:r>
            <a:endParaRPr lang="en" altLang="zh-CN" sz="1200" b="0" dirty="0">
              <a:solidFill>
                <a:schemeClr val="bg2"/>
              </a:solidFill>
            </a:endParaRPr>
          </a:p>
        </p:txBody>
      </p:sp>
      <p:sp>
        <p:nvSpPr>
          <p:cNvPr id="9" name="文本占位符 1">
            <a:extLst>
              <a:ext uri="{FF2B5EF4-FFF2-40B4-BE49-F238E27FC236}">
                <a16:creationId xmlns:a16="http://schemas.microsoft.com/office/drawing/2014/main" id="{700B43C6-1813-B546-9952-417A1F7F3935}"/>
              </a:ext>
            </a:extLst>
          </p:cNvPr>
          <p:cNvSpPr txBox="1">
            <a:spLocks/>
          </p:cNvSpPr>
          <p:nvPr/>
        </p:nvSpPr>
        <p:spPr>
          <a:xfrm>
            <a:off x="1245952" y="1042406"/>
            <a:ext cx="9347619" cy="460690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Explaining the Predictions of Any Classifier</a:t>
            </a:r>
          </a:p>
          <a:p>
            <a:pPr>
              <a:spcAft>
                <a:spcPts val="1200"/>
              </a:spcAft>
            </a:pPr>
            <a:r>
              <a:rPr kumimoji="1" lang="en" altLang="zh-CN" b="1" dirty="0">
                <a:latin typeface="Andale Mono" panose="020B0509000000000004" pitchFamily="49" charset="0"/>
              </a:rPr>
              <a:t>Example: Deep Networks for Images </a:t>
            </a:r>
          </a:p>
          <a:p>
            <a:pPr lvl="1">
              <a:spcAft>
                <a:spcPts val="1200"/>
              </a:spcAft>
            </a:pPr>
            <a:r>
              <a:rPr kumimoji="1" lang="en" altLang="zh-CN" dirty="0">
                <a:latin typeface="Andale Mono" panose="020B0509000000000004" pitchFamily="49" charset="0"/>
              </a:rPr>
              <a:t>Source code [10]</a:t>
            </a:r>
          </a:p>
        </p:txBody>
      </p:sp>
      <p:pic>
        <p:nvPicPr>
          <p:cNvPr id="3" name="图片 2">
            <a:extLst>
              <a:ext uri="{FF2B5EF4-FFF2-40B4-BE49-F238E27FC236}">
                <a16:creationId xmlns:a16="http://schemas.microsoft.com/office/drawing/2014/main" id="{F90F10B9-E58A-234E-8407-87F24759721F}"/>
              </a:ext>
            </a:extLst>
          </p:cNvPr>
          <p:cNvPicPr>
            <a:picLocks/>
          </p:cNvPicPr>
          <p:nvPr/>
        </p:nvPicPr>
        <p:blipFill>
          <a:blip r:embed="rId4"/>
          <a:stretch>
            <a:fillRect/>
          </a:stretch>
        </p:blipFill>
        <p:spPr>
          <a:xfrm>
            <a:off x="6825236" y="3127940"/>
            <a:ext cx="2124613" cy="2844535"/>
          </a:xfrm>
          <a:prstGeom prst="rect">
            <a:avLst/>
          </a:prstGeom>
        </p:spPr>
      </p:pic>
      <p:pic>
        <p:nvPicPr>
          <p:cNvPr id="5" name="图片 4">
            <a:extLst>
              <a:ext uri="{FF2B5EF4-FFF2-40B4-BE49-F238E27FC236}">
                <a16:creationId xmlns:a16="http://schemas.microsoft.com/office/drawing/2014/main" id="{8F2C63D4-0185-574C-B1D1-C2E7B7C12644}"/>
              </a:ext>
            </a:extLst>
          </p:cNvPr>
          <p:cNvPicPr>
            <a:picLocks noChangeAspect="1"/>
          </p:cNvPicPr>
          <p:nvPr/>
        </p:nvPicPr>
        <p:blipFill>
          <a:blip r:embed="rId5"/>
          <a:stretch>
            <a:fillRect/>
          </a:stretch>
        </p:blipFill>
        <p:spPr>
          <a:xfrm>
            <a:off x="2328716" y="3127940"/>
            <a:ext cx="2124613" cy="2848006"/>
          </a:xfrm>
          <a:prstGeom prst="rect">
            <a:avLst/>
          </a:prstGeom>
        </p:spPr>
      </p:pic>
      <p:pic>
        <p:nvPicPr>
          <p:cNvPr id="12" name="图片 11">
            <a:extLst>
              <a:ext uri="{FF2B5EF4-FFF2-40B4-BE49-F238E27FC236}">
                <a16:creationId xmlns:a16="http://schemas.microsoft.com/office/drawing/2014/main" id="{D5C1F1E8-2910-9C4E-A9A5-1E96A6B00127}"/>
              </a:ext>
            </a:extLst>
          </p:cNvPr>
          <p:cNvPicPr>
            <a:picLocks noChangeAspect="1"/>
          </p:cNvPicPr>
          <p:nvPr/>
        </p:nvPicPr>
        <p:blipFill>
          <a:blip r:embed="rId6"/>
          <a:stretch>
            <a:fillRect/>
          </a:stretch>
        </p:blipFill>
        <p:spPr>
          <a:xfrm>
            <a:off x="5262546" y="4267081"/>
            <a:ext cx="624860" cy="569725"/>
          </a:xfrm>
          <a:prstGeom prst="rect">
            <a:avLst/>
          </a:prstGeom>
        </p:spPr>
      </p:pic>
      <p:sp>
        <p:nvSpPr>
          <p:cNvPr id="13" name="矩形 12">
            <a:extLst>
              <a:ext uri="{FF2B5EF4-FFF2-40B4-BE49-F238E27FC236}">
                <a16:creationId xmlns:a16="http://schemas.microsoft.com/office/drawing/2014/main" id="{7BE1D13A-A7E6-D741-9DEC-2AD2C9693492}"/>
              </a:ext>
            </a:extLst>
          </p:cNvPr>
          <p:cNvSpPr/>
          <p:nvPr/>
        </p:nvSpPr>
        <p:spPr>
          <a:xfrm>
            <a:off x="-87456" y="5326144"/>
            <a:ext cx="2416172" cy="646331"/>
          </a:xfrm>
          <a:prstGeom prst="rect">
            <a:avLst/>
          </a:prstGeom>
        </p:spPr>
        <p:txBody>
          <a:bodyPr wrap="square">
            <a:spAutoFit/>
          </a:bodyPr>
          <a:lstStyle/>
          <a:p>
            <a:pPr algn="r"/>
            <a:r>
              <a:rPr lang="en" altLang="zh-CN" sz="1200" dirty="0">
                <a:latin typeface="Andale Mono" panose="020B0509000000000004" pitchFamily="49" charset="0"/>
              </a:rPr>
              <a:t>restaurant: 0.97997963</a:t>
            </a:r>
          </a:p>
          <a:p>
            <a:pPr algn="r"/>
            <a:r>
              <a:rPr lang="en" altLang="zh-CN" sz="1200" dirty="0">
                <a:latin typeface="Andale Mono" panose="020B0509000000000004" pitchFamily="49" charset="0"/>
              </a:rPr>
              <a:t>wok: 0.0042263796</a:t>
            </a:r>
          </a:p>
          <a:p>
            <a:pPr algn="r"/>
            <a:r>
              <a:rPr lang="en" altLang="zh-CN" sz="1200" dirty="0">
                <a:latin typeface="Andale Mono" panose="020B0509000000000004" pitchFamily="49" charset="0"/>
              </a:rPr>
              <a:t>candle: 0.003481857</a:t>
            </a:r>
          </a:p>
        </p:txBody>
      </p:sp>
      <p:sp>
        <p:nvSpPr>
          <p:cNvPr id="14" name="矩形 13">
            <a:extLst>
              <a:ext uri="{FF2B5EF4-FFF2-40B4-BE49-F238E27FC236}">
                <a16:creationId xmlns:a16="http://schemas.microsoft.com/office/drawing/2014/main" id="{AC11032A-A643-384A-A59E-C1C698150578}"/>
              </a:ext>
            </a:extLst>
          </p:cNvPr>
          <p:cNvSpPr/>
          <p:nvPr/>
        </p:nvSpPr>
        <p:spPr>
          <a:xfrm>
            <a:off x="4581942" y="3897749"/>
            <a:ext cx="2114681" cy="369332"/>
          </a:xfrm>
          <a:prstGeom prst="rect">
            <a:avLst/>
          </a:prstGeom>
        </p:spPr>
        <p:txBody>
          <a:bodyPr wrap="none">
            <a:spAutoFit/>
          </a:bodyPr>
          <a:lstStyle/>
          <a:p>
            <a:r>
              <a:rPr lang="en" altLang="zh-CN" dirty="0">
                <a:latin typeface="Andale Mono" panose="020B0509000000000004" pitchFamily="49" charset="0"/>
              </a:rPr>
              <a:t>why restaurant</a:t>
            </a:r>
            <a:endParaRPr lang="zh-CN" altLang="en-US" dirty="0"/>
          </a:p>
        </p:txBody>
      </p:sp>
    </p:spTree>
    <p:extLst>
      <p:ext uri="{BB962C8B-B14F-4D97-AF65-F5344CB8AC3E}">
        <p14:creationId xmlns:p14="http://schemas.microsoft.com/office/powerpoint/2010/main" val="252523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8A9FF69-64F2-E946-A1D8-0563B3B12ABF}"/>
              </a:ext>
            </a:extLst>
          </p:cNvPr>
          <p:cNvSpPr>
            <a:spLocks noGrp="1"/>
          </p:cNvSpPr>
          <p:nvPr>
            <p:ph type="body" idx="1"/>
          </p:nvPr>
        </p:nvSpPr>
        <p:spPr>
          <a:xfrm>
            <a:off x="638421" y="1120714"/>
            <a:ext cx="5849466" cy="781200"/>
          </a:xfrm>
        </p:spPr>
        <p:txBody>
          <a:bodyPr>
            <a:normAutofit/>
          </a:bodyPr>
          <a:lstStyle/>
          <a:p>
            <a:r>
              <a:rPr kumimoji="1" lang="en-US" altLang="zh-CN" sz="2000" dirty="0">
                <a:latin typeface="Andale Mono"/>
                <a:ea typeface="Microsoft YaHei UI"/>
              </a:rPr>
              <a:t>Sometimes you don’t know if you can trust a machine learning prediction.</a:t>
            </a:r>
            <a:endParaRPr kumimoji="1" lang="zh-CN" altLang="en-US" sz="2000" dirty="0">
              <a:latin typeface="Andale Mono"/>
              <a:ea typeface="Microsoft YaHei UI"/>
            </a:endParaRPr>
          </a:p>
        </p:txBody>
      </p:sp>
      <p:pic>
        <p:nvPicPr>
          <p:cNvPr id="11" name="内容占位符 10">
            <a:extLst>
              <a:ext uri="{FF2B5EF4-FFF2-40B4-BE49-F238E27FC236}">
                <a16:creationId xmlns:a16="http://schemas.microsoft.com/office/drawing/2014/main" id="{3CC23EDE-4FE2-A440-8B9C-4A1E5B117CE3}"/>
              </a:ext>
            </a:extLst>
          </p:cNvPr>
          <p:cNvPicPr>
            <a:picLocks noGrp="1" noChangeAspect="1"/>
          </p:cNvPicPr>
          <p:nvPr>
            <p:ph sz="half" idx="13"/>
          </p:nvPr>
        </p:nvPicPr>
        <p:blipFill>
          <a:blip r:embed="rId3"/>
          <a:srcRect/>
          <a:stretch/>
        </p:blipFill>
        <p:spPr>
          <a:xfrm>
            <a:off x="2395930" y="2305883"/>
            <a:ext cx="6556347" cy="3431403"/>
          </a:xfrm>
        </p:spPr>
      </p:pic>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3</a:t>
            </a:fld>
            <a:endParaRPr lang="zh-CN" altLang="en-US" dirty="0"/>
          </a:p>
        </p:txBody>
      </p:sp>
      <p:pic>
        <p:nvPicPr>
          <p:cNvPr id="5" name="图片 4">
            <a:extLst>
              <a:ext uri="{FF2B5EF4-FFF2-40B4-BE49-F238E27FC236}">
                <a16:creationId xmlns:a16="http://schemas.microsoft.com/office/drawing/2014/main" id="{70116409-5DC9-364B-924B-3334B89C60C4}"/>
              </a:ext>
            </a:extLst>
          </p:cNvPr>
          <p:cNvPicPr>
            <a:picLocks noChangeAspect="1"/>
          </p:cNvPicPr>
          <p:nvPr/>
        </p:nvPicPr>
        <p:blipFill>
          <a:blip r:embed="rId4"/>
          <a:stretch>
            <a:fillRect/>
          </a:stretch>
        </p:blipFill>
        <p:spPr>
          <a:xfrm>
            <a:off x="11005910" y="72027"/>
            <a:ext cx="1087664" cy="689213"/>
          </a:xfrm>
          <a:prstGeom prst="rect">
            <a:avLst/>
          </a:prstGeom>
        </p:spPr>
      </p:pic>
      <p:sp>
        <p:nvSpPr>
          <p:cNvPr id="13" name="页脚占位符 5">
            <a:extLst>
              <a:ext uri="{FF2B5EF4-FFF2-40B4-BE49-F238E27FC236}">
                <a16:creationId xmlns:a16="http://schemas.microsoft.com/office/drawing/2014/main" id="{15F5B718-A86C-FA4F-B284-CE66A983C9C7}"/>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Why do we need Model Explanations?</a:t>
            </a:r>
          </a:p>
        </p:txBody>
      </p:sp>
    </p:spTree>
    <p:extLst>
      <p:ext uri="{BB962C8B-B14F-4D97-AF65-F5344CB8AC3E}">
        <p14:creationId xmlns:p14="http://schemas.microsoft.com/office/powerpoint/2010/main" val="942150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30</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SP-LIME</a:t>
            </a:r>
            <a:r>
              <a:rPr lang="en-US" altLang="zh-CN" sz="1100" b="0" dirty="0">
                <a:solidFill>
                  <a:schemeClr val="bg2"/>
                </a:solidFill>
              </a:rPr>
              <a:t>: </a:t>
            </a:r>
            <a:r>
              <a:rPr lang="en" altLang="zh-CN" sz="1100" b="0" dirty="0">
                <a:solidFill>
                  <a:schemeClr val="bg2"/>
                </a:solidFill>
              </a:rPr>
              <a:t>Submodular Pick for Explaining Models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1093552" y="890006"/>
            <a:ext cx="9347619"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SP-LIME: Submodular Pick for Explaining Models</a:t>
            </a:r>
          </a:p>
          <a:p>
            <a:pPr>
              <a:spcAft>
                <a:spcPts val="1200"/>
              </a:spcAft>
            </a:pPr>
            <a:r>
              <a:rPr kumimoji="1" lang="en" altLang="zh-CN" dirty="0">
                <a:latin typeface="Andale Mono" panose="020B0509000000000004" pitchFamily="49" charset="0"/>
              </a:rPr>
              <a:t>Other methods (like </a:t>
            </a:r>
            <a:r>
              <a:rPr kumimoji="1" lang="en" altLang="zh-CN" dirty="0" err="1">
                <a:latin typeface="Andale Mono" panose="020B0509000000000004" pitchFamily="49" charset="0"/>
              </a:rPr>
              <a:t>Modeltracker</a:t>
            </a:r>
            <a:r>
              <a:rPr kumimoji="1" lang="en" altLang="zh-CN" dirty="0">
                <a:latin typeface="Andale Mono" panose="020B0509000000000004" pitchFamily="49" charset="0"/>
              </a:rPr>
              <a:t>[5]):</a:t>
            </a:r>
          </a:p>
          <a:p>
            <a:pPr lvl="1">
              <a:spcAft>
                <a:spcPts val="1200"/>
              </a:spcAft>
            </a:pPr>
            <a:r>
              <a:rPr kumimoji="1" lang="en" altLang="zh-CN" dirty="0">
                <a:latin typeface="Andale Mono" panose="020B0509000000000004" pitchFamily="49" charset="0"/>
              </a:rPr>
              <a:t>Assisting users in selecting instances themselves</a:t>
            </a:r>
          </a:p>
          <a:p>
            <a:pPr>
              <a:spcAft>
                <a:spcPts val="1200"/>
              </a:spcAft>
            </a:pPr>
            <a:r>
              <a:rPr kumimoji="1" lang="en" altLang="zh-CN" dirty="0">
                <a:latin typeface="Andale Mono" panose="020B0509000000000004" pitchFamily="49" charset="0"/>
              </a:rPr>
              <a:t>Improvement:</a:t>
            </a:r>
          </a:p>
          <a:p>
            <a:pPr lvl="1">
              <a:spcAft>
                <a:spcPts val="1200"/>
              </a:spcAft>
            </a:pPr>
            <a:r>
              <a:rPr kumimoji="1" lang="en" altLang="zh-CN" dirty="0">
                <a:latin typeface="Andale Mono" panose="020B0509000000000004" pitchFamily="49" charset="0"/>
              </a:rPr>
              <a:t>Raw data is not enough</a:t>
            </a:r>
          </a:p>
          <a:p>
            <a:pPr lvl="1">
              <a:spcAft>
                <a:spcPts val="1200"/>
              </a:spcAft>
            </a:pPr>
            <a:r>
              <a:rPr kumimoji="1" lang="en" altLang="zh-CN" dirty="0">
                <a:latin typeface="Andale Mono" panose="020B0509000000000004" pitchFamily="49" charset="0"/>
              </a:rPr>
              <a:t>Take into account the explanations</a:t>
            </a:r>
          </a:p>
          <a:p>
            <a:pPr>
              <a:spcAft>
                <a:spcPts val="1200"/>
              </a:spcAft>
            </a:pPr>
            <a:r>
              <a:rPr kumimoji="1" lang="en" altLang="zh-CN" dirty="0">
                <a:latin typeface="Andale Mono" panose="020B0509000000000004" pitchFamily="49" charset="0"/>
              </a:rPr>
              <a:t>Objective:</a:t>
            </a:r>
            <a:endParaRPr kumimoji="1" lang="en-US" altLang="zh-CN" dirty="0">
              <a:latin typeface="Andale Mono" panose="020B0509000000000004" pitchFamily="49" charset="0"/>
            </a:endParaRPr>
          </a:p>
          <a:p>
            <a:pPr lvl="1">
              <a:spcAft>
                <a:spcPts val="1200"/>
              </a:spcAft>
            </a:pPr>
            <a:r>
              <a:rPr kumimoji="1" lang="en" altLang="zh-CN" dirty="0">
                <a:latin typeface="Andale Mono" panose="020B0509000000000004" pitchFamily="49" charset="0"/>
              </a:rPr>
              <a:t>Diverse</a:t>
            </a:r>
          </a:p>
          <a:p>
            <a:pPr lvl="1">
              <a:spcAft>
                <a:spcPts val="1200"/>
              </a:spcAft>
            </a:pPr>
            <a:r>
              <a:rPr kumimoji="1" lang="en" altLang="zh-CN" dirty="0">
                <a:latin typeface="Andale Mono" panose="020B0509000000000004" pitchFamily="49" charset="0"/>
              </a:rPr>
              <a:t>representative</a:t>
            </a:r>
          </a:p>
          <a:p>
            <a:pPr lvl="1">
              <a:spcAft>
                <a:spcPts val="1200"/>
              </a:spcAft>
            </a:pPr>
            <a:r>
              <a:rPr kumimoji="1" lang="en" altLang="zh-CN" dirty="0">
                <a:latin typeface="Andale Mono" panose="020B0509000000000004" pitchFamily="49" charset="0"/>
              </a:rPr>
              <a:t>Non-redundant</a:t>
            </a:r>
          </a:p>
          <a:p>
            <a:pPr>
              <a:spcAft>
                <a:spcPts val="1200"/>
              </a:spcAft>
            </a:pPr>
            <a:endParaRPr kumimoji="1" lang="en" altLang="zh-CN" dirty="0">
              <a:latin typeface="Andale Mono" panose="020B0509000000000004" pitchFamily="49" charset="0"/>
            </a:endParaRPr>
          </a:p>
        </p:txBody>
      </p:sp>
    </p:spTree>
    <p:extLst>
      <p:ext uri="{BB962C8B-B14F-4D97-AF65-F5344CB8AC3E}">
        <p14:creationId xmlns:p14="http://schemas.microsoft.com/office/powerpoint/2010/main" val="4150781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31</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SP-LIME</a:t>
            </a:r>
            <a:r>
              <a:rPr lang="en-US" altLang="zh-CN" sz="1100" b="0" dirty="0">
                <a:solidFill>
                  <a:schemeClr val="bg2"/>
                </a:solidFill>
              </a:rPr>
              <a:t>: </a:t>
            </a:r>
            <a:r>
              <a:rPr lang="en" altLang="zh-CN" sz="1100" b="0" dirty="0">
                <a:solidFill>
                  <a:schemeClr val="bg2"/>
                </a:solidFill>
              </a:rPr>
              <a:t>Submodular Pick for Explaining Models</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1093552" y="890006"/>
                <a:ext cx="9347619" cy="56789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SP-LIME: Submodular Pick for Explaining Models</a:t>
                </a:r>
              </a:p>
              <a:p>
                <a:pPr>
                  <a:spcAft>
                    <a:spcPts val="1200"/>
                  </a:spcAft>
                </a:pPr>
                <a:r>
                  <a:rPr kumimoji="1" lang="en" altLang="zh-CN" dirty="0">
                    <a:latin typeface="Andale Mono" panose="020B0509000000000004" pitchFamily="49" charset="0"/>
                  </a:rPr>
                  <a:t>Budget </a:t>
                </a:r>
                <a14:m>
                  <m:oMath xmlns:m="http://schemas.openxmlformats.org/officeDocument/2006/math">
                    <m:r>
                      <a:rPr kumimoji="1" lang="en-US" altLang="zh-CN" b="1" i="1" smtClean="0">
                        <a:latin typeface="Cambria Math" panose="02040503050406030204" pitchFamily="18" charset="0"/>
                      </a:rPr>
                      <m:t>𝑩</m:t>
                    </m:r>
                  </m:oMath>
                </a14:m>
                <a:r>
                  <a:rPr kumimoji="1" lang="en" altLang="zh-CN" dirty="0">
                    <a:latin typeface="Andale Mono" panose="020B0509000000000004" pitchFamily="49" charset="0"/>
                  </a:rPr>
                  <a:t>:</a:t>
                </a:r>
              </a:p>
              <a:p>
                <a:pPr lvl="1">
                  <a:spcAft>
                    <a:spcPts val="1200"/>
                  </a:spcAft>
                </a:pPr>
                <a:r>
                  <a:rPr kumimoji="1" lang="en" altLang="zh-CN" dirty="0">
                    <a:latin typeface="Andale Mono" panose="020B0509000000000004" pitchFamily="49" charset="0"/>
                  </a:rPr>
                  <a:t>Acceptable number of explanations</a:t>
                </a:r>
              </a:p>
              <a:p>
                <a:pPr lvl="1">
                  <a:spcAft>
                    <a:spcPts val="1200"/>
                  </a:spcAft>
                </a:pPr>
                <a:r>
                  <a:rPr kumimoji="1" lang="en" altLang="zh-CN" b="1" u="sng" dirty="0">
                    <a:latin typeface="Andale Mono" panose="020B0509000000000004" pitchFamily="49" charset="0"/>
                  </a:rPr>
                  <a:t>Pick Step</a:t>
                </a:r>
                <a:r>
                  <a:rPr kumimoji="1" lang="en" altLang="zh-CN" dirty="0">
                    <a:latin typeface="Andale Mono" panose="020B0509000000000004" pitchFamily="49" charset="0"/>
                  </a:rPr>
                  <a:t>: </a:t>
                </a:r>
              </a:p>
              <a:p>
                <a:pPr lvl="2">
                  <a:spcAft>
                    <a:spcPts val="1200"/>
                  </a:spcAft>
                </a:pPr>
                <a:r>
                  <a:rPr kumimoji="1" lang="en" altLang="zh-CN" dirty="0">
                    <a:latin typeface="Andale Mono" panose="020B0509000000000004" pitchFamily="49" charset="0"/>
                  </a:rPr>
                  <a:t>Selecting B instances from a set of instances X</a:t>
                </a:r>
              </a:p>
              <a:p>
                <a:pPr lvl="2">
                  <a:spcAft>
                    <a:spcPts val="1200"/>
                  </a:spcAft>
                </a:pPr>
                <a14:m>
                  <m:oMath xmlns:m="http://schemas.openxmlformats.org/officeDocument/2006/math">
                    <m:r>
                      <a:rPr kumimoji="1" lang="en-US" altLang="zh-CN" b="1" i="1" smtClean="0">
                        <a:latin typeface="Cambria Math" panose="02040503050406030204" pitchFamily="18" charset="0"/>
                        <a:ea typeface="Cambria Math" panose="02040503050406030204" pitchFamily="18" charset="0"/>
                      </a:rPr>
                      <m:t>𝑿</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𝑋</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𝑛</m:t>
                    </m:r>
                    <m:r>
                      <a:rPr kumimoji="1" lang="en-US" altLang="zh-CN" b="0" i="1" smtClean="0">
                        <a:latin typeface="Cambria Math" panose="02040503050406030204" pitchFamily="18" charset="0"/>
                        <a:ea typeface="Cambria Math" panose="02040503050406030204" pitchFamily="18" charset="0"/>
                      </a:rPr>
                      <m:t>)→</m:t>
                    </m:r>
                    <m:r>
                      <a:rPr kumimoji="1" lang="en-US" altLang="zh-CN" b="1" i="1" smtClean="0">
                        <a:latin typeface="Cambria Math" panose="02040503050406030204" pitchFamily="18" charset="0"/>
                        <a:ea typeface="Cambria Math" panose="02040503050406030204" pitchFamily="18" charset="0"/>
                      </a:rPr>
                      <m:t>𝑽</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𝑉</m:t>
                    </m:r>
                    <m:r>
                      <a:rPr kumimoji="1" lang="en-US" altLang="zh-CN" b="0" i="1" smtClean="0">
                        <a:latin typeface="Cambria Math" panose="02040503050406030204" pitchFamily="18" charset="0"/>
                        <a:ea typeface="Cambria Math" panose="02040503050406030204" pitchFamily="18" charset="0"/>
                      </a:rPr>
                      <m:t>|&lt;</m:t>
                    </m:r>
                    <m:r>
                      <a:rPr kumimoji="1" lang="en-US" altLang="zh-CN" b="0" i="1" smtClean="0">
                        <a:latin typeface="Cambria Math" panose="02040503050406030204" pitchFamily="18" charset="0"/>
                        <a:ea typeface="Cambria Math" panose="02040503050406030204" pitchFamily="18" charset="0"/>
                      </a:rPr>
                      <m:t>𝐵</m:t>
                    </m:r>
                    <m:r>
                      <a:rPr kumimoji="1" lang="en-US" altLang="zh-CN" b="0" i="1" smtClean="0">
                        <a:latin typeface="Cambria Math" panose="02040503050406030204" pitchFamily="18" charset="0"/>
                        <a:ea typeface="Cambria Math" panose="02040503050406030204" pitchFamily="18" charset="0"/>
                      </a:rPr>
                      <m:t>)</m:t>
                    </m:r>
                  </m:oMath>
                </a14:m>
                <a:endParaRPr kumimoji="1" lang="en" altLang="zh-CN" dirty="0">
                  <a:latin typeface="Andale Mono" panose="020B0509000000000004" pitchFamily="49" charset="0"/>
                </a:endParaRPr>
              </a:p>
              <a:p>
                <a:pPr>
                  <a:spcAft>
                    <a:spcPts val="1200"/>
                  </a:spcAft>
                </a:pPr>
                <a:r>
                  <a:rPr kumimoji="1" lang="en" altLang="zh-CN" dirty="0">
                    <a:latin typeface="Andale Mono" panose="020B0509000000000004" pitchFamily="49" charset="0"/>
                  </a:rPr>
                  <a:t>Explanation Matrix </a:t>
                </a:r>
                <a14:m>
                  <m:oMath xmlns:m="http://schemas.openxmlformats.org/officeDocument/2006/math">
                    <m:r>
                      <a:rPr kumimoji="1" lang="en-US" altLang="zh-CN" b="1" i="1" smtClean="0">
                        <a:latin typeface="Cambria Math" panose="02040503050406030204" pitchFamily="18" charset="0"/>
                        <a:ea typeface="Cambria Math" panose="02040503050406030204" pitchFamily="18" charset="0"/>
                      </a:rPr>
                      <m:t>𝑾</m:t>
                    </m:r>
                  </m:oMath>
                </a14:m>
                <a:r>
                  <a:rPr kumimoji="1" lang="en" altLang="zh-CN" dirty="0">
                    <a:latin typeface="Andale Mono" panose="020B0509000000000004" pitchFamily="49" charset="0"/>
                  </a:rPr>
                  <a:t>:</a:t>
                </a:r>
              </a:p>
              <a:p>
                <a:pPr lvl="1">
                  <a:spcAft>
                    <a:spcPts val="1200"/>
                  </a:spcAft>
                </a:pPr>
                <a:r>
                  <a:rPr kumimoji="1" lang="en" altLang="zh-CN" dirty="0">
                    <a:latin typeface="Andale Mono" panose="020B0509000000000004" pitchFamily="49" charset="0"/>
                  </a:rPr>
                  <a:t>Dimension: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𝑛</m:t>
                    </m:r>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𝑑</m:t>
                        </m:r>
                      </m:e>
                      <m:sup>
                        <m:r>
                          <a:rPr kumimoji="1" lang="en-US" altLang="zh-CN" i="1">
                            <a:latin typeface="Cambria Math" panose="02040503050406030204" pitchFamily="18" charset="0"/>
                            <a:ea typeface="Cambria Math" panose="02040503050406030204" pitchFamily="18" charset="0"/>
                          </a:rPr>
                          <m:t>′</m:t>
                        </m:r>
                      </m:sup>
                    </m:sSup>
                  </m:oMath>
                </a14:m>
                <a:endParaRPr kumimoji="1" lang="en" altLang="zh-CN" dirty="0">
                  <a:latin typeface="Andale Mono" panose="020B0509000000000004" pitchFamily="49" charset="0"/>
                </a:endParaRPr>
              </a:p>
              <a:p>
                <a:pPr lvl="2">
                  <a:spcAft>
                    <a:spcPts val="1200"/>
                  </a:spcAft>
                </a:pPr>
                <a14:m>
                  <m:oMath xmlns:m="http://schemas.openxmlformats.org/officeDocument/2006/math">
                    <m:r>
                      <a:rPr kumimoji="1" lang="en-US" altLang="zh-CN" i="1">
                        <a:latin typeface="Cambria Math" panose="02040503050406030204" pitchFamily="18" charset="0"/>
                        <a:ea typeface="Cambria Math" panose="02040503050406030204" pitchFamily="18" charset="0"/>
                      </a:rPr>
                      <m:t>𝑛</m:t>
                    </m:r>
                  </m:oMath>
                </a14:m>
                <a:r>
                  <a:rPr kumimoji="1" lang="en" altLang="zh-CN" dirty="0">
                    <a:latin typeface="Andale Mono" panose="020B0509000000000004" pitchFamily="49" charset="0"/>
                  </a:rPr>
                  <a:t>: number of instances</a:t>
                </a:r>
              </a:p>
              <a:p>
                <a:pPr lvl="2">
                  <a:spcAft>
                    <a:spcPts val="1200"/>
                  </a:spcAft>
                </a:pPr>
                <a14:m>
                  <m:oMath xmlns:m="http://schemas.openxmlformats.org/officeDocument/2006/math">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𝑑</m:t>
                        </m:r>
                      </m:e>
                      <m:sup>
                        <m:r>
                          <a:rPr kumimoji="1" lang="en-US" altLang="zh-CN" b="0" i="1" smtClean="0">
                            <a:latin typeface="Cambria Math" panose="02040503050406030204" pitchFamily="18" charset="0"/>
                            <a:ea typeface="Cambria Math" panose="02040503050406030204" pitchFamily="18" charset="0"/>
                          </a:rPr>
                          <m:t>′</m:t>
                        </m:r>
                      </m:sup>
                    </m:sSup>
                  </m:oMath>
                </a14:m>
                <a:r>
                  <a:rPr kumimoji="1" lang="en" altLang="zh-CN" dirty="0">
                    <a:latin typeface="Andale Mono" panose="020B0509000000000004" pitchFamily="49" charset="0"/>
                  </a:rPr>
                  <a:t>: number of interpretable components for each instance</a:t>
                </a:r>
              </a:p>
              <a:p>
                <a:pPr lvl="1">
                  <a:spcAft>
                    <a:spcPts val="1200"/>
                  </a:spcAft>
                </a:pPr>
                <a:r>
                  <a:rPr kumimoji="1" lang="en" altLang="zh-CN" dirty="0">
                    <a:latin typeface="Andale Mono" panose="020B0509000000000004" pitchFamily="49" charset="0"/>
                  </a:rPr>
                  <a:t>Weights: </a:t>
                </a:r>
                <a:r>
                  <a:rPr kumimoji="1" lang="en" altLang="zh-CN" b="1" dirty="0">
                    <a:latin typeface="Andale Mono" panose="020B0509000000000004" pitchFamily="49" charset="0"/>
                  </a:rPr>
                  <a:t>Local Importance</a:t>
                </a:r>
              </a:p>
              <a:p>
                <a:pPr lvl="1">
                  <a:spcAft>
                    <a:spcPts val="1200"/>
                  </a:spcAft>
                </a:pPr>
                <a:endParaRPr kumimoji="1" lang="en" altLang="zh-CN" dirty="0">
                  <a:latin typeface="Andale Mono" panose="020B0509000000000004" pitchFamily="49" charset="0"/>
                </a:endParaRPr>
              </a:p>
            </p:txBody>
          </p:sp>
        </mc:Choice>
        <mc:Fallback xmlns="">
          <p:sp>
            <p:nvSpPr>
              <p:cNvPr id="7" name="文本占位符 1">
                <a:extLst>
                  <a:ext uri="{FF2B5EF4-FFF2-40B4-BE49-F238E27FC236}">
                    <a16:creationId xmlns:a16="http://schemas.microsoft.com/office/drawing/2014/main" id="{8663DA10-CD31-D940-BDB4-AC2BD4047A2F}"/>
                  </a:ext>
                </a:extLst>
              </p:cNvPr>
              <p:cNvSpPr txBox="1">
                <a:spLocks noRot="1" noChangeAspect="1" noMove="1" noResize="1" noEditPoints="1" noAdjustHandles="1" noChangeArrowheads="1" noChangeShapeType="1" noTextEdit="1"/>
              </p:cNvSpPr>
              <p:nvPr/>
            </p:nvSpPr>
            <p:spPr>
              <a:xfrm>
                <a:off x="1093552" y="890006"/>
                <a:ext cx="9347619" cy="5678960"/>
              </a:xfrm>
              <a:prstGeom prst="rect">
                <a:avLst/>
              </a:prstGeom>
              <a:blipFill>
                <a:blip r:embed="rId4"/>
                <a:stretch>
                  <a:fillRect l="-950" t="-133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8611C73-421F-7643-8F07-DC27CE08FE43}"/>
              </a:ext>
            </a:extLst>
          </p:cNvPr>
          <p:cNvPicPr>
            <a:picLocks noChangeAspect="1"/>
          </p:cNvPicPr>
          <p:nvPr/>
        </p:nvPicPr>
        <p:blipFill>
          <a:blip r:embed="rId5"/>
          <a:stretch>
            <a:fillRect/>
          </a:stretch>
        </p:blipFill>
        <p:spPr>
          <a:xfrm>
            <a:off x="9064421" y="3351190"/>
            <a:ext cx="2375336" cy="2125301"/>
          </a:xfrm>
          <a:prstGeom prst="rect">
            <a:avLst/>
          </a:prstGeom>
        </p:spPr>
      </p:pic>
    </p:spTree>
    <p:extLst>
      <p:ext uri="{BB962C8B-B14F-4D97-AF65-F5344CB8AC3E}">
        <p14:creationId xmlns:p14="http://schemas.microsoft.com/office/powerpoint/2010/main" val="1225195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32</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SP-LIME</a:t>
            </a:r>
            <a:r>
              <a:rPr lang="en-US" altLang="zh-CN" sz="1100" b="0" dirty="0">
                <a:solidFill>
                  <a:schemeClr val="bg2"/>
                </a:solidFill>
              </a:rPr>
              <a:t>: </a:t>
            </a:r>
            <a:r>
              <a:rPr lang="en" altLang="zh-CN" sz="1100" b="0" dirty="0">
                <a:solidFill>
                  <a:schemeClr val="bg2"/>
                </a:solidFill>
              </a:rPr>
              <a:t>Submodular Pick for Explaining Models</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1093552" y="890006"/>
                <a:ext cx="9347619"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SP-LIME: Submodular Pick for Explaining Models</a:t>
                </a:r>
              </a:p>
              <a:p>
                <a:pPr>
                  <a:spcAft>
                    <a:spcPts val="1200"/>
                  </a:spcAft>
                </a:pPr>
                <a:r>
                  <a:rPr kumimoji="1" lang="en" altLang="zh-CN" dirty="0">
                    <a:solidFill>
                      <a:schemeClr val="tx1">
                        <a:lumMod val="60000"/>
                        <a:lumOff val="40000"/>
                      </a:schemeClr>
                    </a:solidFill>
                    <a:latin typeface="Andale Mono" panose="020B0509000000000004" pitchFamily="49" charset="0"/>
                  </a:rPr>
                  <a:t>Budget </a:t>
                </a:r>
                <a14:m>
                  <m:oMath xmlns:m="http://schemas.openxmlformats.org/officeDocument/2006/math">
                    <m:r>
                      <a:rPr kumimoji="1" lang="en-US" altLang="zh-CN" b="1" i="1">
                        <a:solidFill>
                          <a:schemeClr val="tx1">
                            <a:lumMod val="60000"/>
                            <a:lumOff val="40000"/>
                          </a:schemeClr>
                        </a:solidFill>
                        <a:latin typeface="Cambria Math" panose="02040503050406030204" pitchFamily="18" charset="0"/>
                      </a:rPr>
                      <m:t>𝑩</m:t>
                    </m:r>
                  </m:oMath>
                </a14:m>
                <a:endParaRPr kumimoji="1" lang="en" altLang="zh-CN" dirty="0">
                  <a:solidFill>
                    <a:schemeClr val="tx1">
                      <a:lumMod val="60000"/>
                      <a:lumOff val="40000"/>
                    </a:schemeClr>
                  </a:solidFill>
                  <a:latin typeface="Andale Mono" panose="020B0509000000000004" pitchFamily="49" charset="0"/>
                </a:endParaRPr>
              </a:p>
              <a:p>
                <a:pPr>
                  <a:spcAft>
                    <a:spcPts val="1200"/>
                  </a:spcAft>
                </a:pPr>
                <a:r>
                  <a:rPr kumimoji="1" lang="en" altLang="zh-CN" dirty="0">
                    <a:solidFill>
                      <a:schemeClr val="tx1">
                        <a:lumMod val="60000"/>
                        <a:lumOff val="40000"/>
                      </a:schemeClr>
                    </a:solidFill>
                    <a:latin typeface="Andale Mono" panose="020B0509000000000004" pitchFamily="49" charset="0"/>
                  </a:rPr>
                  <a:t>Explanation Matrix </a:t>
                </a:r>
                <a14:m>
                  <m:oMath xmlns:m="http://schemas.openxmlformats.org/officeDocument/2006/math">
                    <m:r>
                      <a:rPr kumimoji="1" lang="en-US" altLang="zh-CN" b="1" i="1">
                        <a:solidFill>
                          <a:schemeClr val="tx1">
                            <a:lumMod val="60000"/>
                            <a:lumOff val="40000"/>
                          </a:schemeClr>
                        </a:solidFill>
                        <a:latin typeface="Cambria Math" panose="02040503050406030204" pitchFamily="18" charset="0"/>
                        <a:ea typeface="Cambria Math" panose="02040503050406030204" pitchFamily="18" charset="0"/>
                      </a:rPr>
                      <m:t>𝑾</m:t>
                    </m:r>
                  </m:oMath>
                </a14:m>
                <a:r>
                  <a:rPr kumimoji="1" lang="en" altLang="zh-CN" dirty="0">
                    <a:solidFill>
                      <a:schemeClr val="tx1">
                        <a:lumMod val="60000"/>
                        <a:lumOff val="40000"/>
                      </a:schemeClr>
                    </a:solidFill>
                    <a:latin typeface="Andale Mono" panose="020B0509000000000004" pitchFamily="49" charset="0"/>
                  </a:rPr>
                  <a:t> - </a:t>
                </a:r>
                <a14:m>
                  <m:oMath xmlns:m="http://schemas.openxmlformats.org/officeDocument/2006/math">
                    <m:r>
                      <a:rPr kumimoji="1" lang="en-US" altLang="zh-CN" i="1">
                        <a:solidFill>
                          <a:schemeClr val="tx1">
                            <a:lumMod val="60000"/>
                            <a:lumOff val="40000"/>
                          </a:schemeClr>
                        </a:solidFill>
                        <a:latin typeface="Cambria Math" panose="02040503050406030204" pitchFamily="18" charset="0"/>
                        <a:ea typeface="Cambria Math" panose="02040503050406030204" pitchFamily="18" charset="0"/>
                      </a:rPr>
                      <m:t>𝑛</m:t>
                    </m:r>
                    <m:r>
                      <a:rPr kumimoji="1" lang="en-US" altLang="zh-CN" i="1">
                        <a:solidFill>
                          <a:schemeClr val="tx1">
                            <a:lumMod val="60000"/>
                            <a:lumOff val="40000"/>
                          </a:schemeClr>
                        </a:solidFill>
                        <a:latin typeface="Cambria Math" panose="02040503050406030204" pitchFamily="18" charset="0"/>
                        <a:ea typeface="Cambria Math" panose="02040503050406030204" pitchFamily="18" charset="0"/>
                      </a:rPr>
                      <m:t>×</m:t>
                    </m:r>
                    <m:sSup>
                      <m:sSupPr>
                        <m:ctrlPr>
                          <a:rPr kumimoji="1" lang="en-US" altLang="zh-CN" i="1">
                            <a:solidFill>
                              <a:schemeClr val="tx1">
                                <a:lumMod val="60000"/>
                                <a:lumOff val="40000"/>
                              </a:schemeClr>
                            </a:solidFill>
                            <a:latin typeface="Cambria Math" panose="02040503050406030204" pitchFamily="18" charset="0"/>
                            <a:ea typeface="Cambria Math" panose="02040503050406030204" pitchFamily="18" charset="0"/>
                          </a:rPr>
                        </m:ctrlPr>
                      </m:sSupPr>
                      <m:e>
                        <m:r>
                          <a:rPr kumimoji="1" lang="en-US" altLang="zh-CN" i="1">
                            <a:solidFill>
                              <a:schemeClr val="tx1">
                                <a:lumMod val="60000"/>
                                <a:lumOff val="40000"/>
                              </a:schemeClr>
                            </a:solidFill>
                            <a:latin typeface="Cambria Math" panose="02040503050406030204" pitchFamily="18" charset="0"/>
                            <a:ea typeface="Cambria Math" panose="02040503050406030204" pitchFamily="18" charset="0"/>
                          </a:rPr>
                          <m:t>𝑑</m:t>
                        </m:r>
                      </m:e>
                      <m:sup>
                        <m:r>
                          <a:rPr kumimoji="1" lang="en-US" altLang="zh-CN" i="1">
                            <a:solidFill>
                              <a:schemeClr val="tx1">
                                <a:lumMod val="60000"/>
                                <a:lumOff val="40000"/>
                              </a:schemeClr>
                            </a:solidFill>
                            <a:latin typeface="Cambria Math" panose="02040503050406030204" pitchFamily="18" charset="0"/>
                            <a:ea typeface="Cambria Math" panose="02040503050406030204" pitchFamily="18" charset="0"/>
                          </a:rPr>
                          <m:t>′</m:t>
                        </m:r>
                      </m:sup>
                    </m:sSup>
                  </m:oMath>
                </a14:m>
                <a:endParaRPr kumimoji="1" lang="en" altLang="zh-CN" dirty="0">
                  <a:latin typeface="Andale Mono" panose="020B0509000000000004" pitchFamily="49" charset="0"/>
                </a:endParaRPr>
              </a:p>
              <a:p>
                <a:pPr>
                  <a:spcAft>
                    <a:spcPts val="1200"/>
                  </a:spcAft>
                </a:pPr>
                <a:r>
                  <a:rPr kumimoji="1" lang="en" altLang="zh-CN" dirty="0">
                    <a:latin typeface="Andale Mono" panose="020B0509000000000004" pitchFamily="49" charset="0"/>
                  </a:rPr>
                  <a:t>Feature Importance </a:t>
                </a:r>
                <a14:m>
                  <m:oMath xmlns:m="http://schemas.openxmlformats.org/officeDocument/2006/math">
                    <m:r>
                      <a:rPr kumimoji="1" lang="en-US" altLang="zh-CN" b="1" i="1" smtClean="0">
                        <a:solidFill>
                          <a:schemeClr val="tx1"/>
                        </a:solidFill>
                        <a:latin typeface="Cambria Math" panose="02040503050406030204" pitchFamily="18" charset="0"/>
                        <a:ea typeface="Cambria Math" panose="02040503050406030204" pitchFamily="18" charset="0"/>
                      </a:rPr>
                      <m:t>𝑰</m:t>
                    </m:r>
                  </m:oMath>
                </a14:m>
                <a:r>
                  <a:rPr kumimoji="1" lang="en" altLang="zh-CN" dirty="0">
                    <a:latin typeface="Andale Mono" panose="020B0509000000000004" pitchFamily="49" charset="0"/>
                  </a:rPr>
                  <a:t>: </a:t>
                </a:r>
              </a:p>
              <a:p>
                <a:pPr lvl="1">
                  <a:spcAft>
                    <a:spcPts val="1200"/>
                  </a:spcAft>
                </a:pPr>
                <a14:m>
                  <m:oMath xmlns:m="http://schemas.openxmlformats.org/officeDocument/2006/math">
                    <m:sSub>
                      <m:sSubPr>
                        <m:ctrlPr>
                          <a:rPr kumimoji="1" lang="en-US" altLang="zh-CN" b="1" i="1" smtClean="0">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𝑰</m:t>
                        </m:r>
                      </m:e>
                      <m:sub>
                        <m:r>
                          <a:rPr kumimoji="1" lang="en-US" altLang="zh-CN" b="1" i="1" smtClean="0">
                            <a:latin typeface="Cambria Math" panose="02040503050406030204" pitchFamily="18" charset="0"/>
                            <a:ea typeface="Cambria Math" panose="02040503050406030204" pitchFamily="18" charset="0"/>
                          </a:rPr>
                          <m:t>𝒋</m:t>
                        </m:r>
                      </m:sub>
                    </m:sSub>
                  </m:oMath>
                </a14:m>
                <a:r>
                  <a:rPr kumimoji="1" lang="en" altLang="zh-CN" dirty="0">
                    <a:latin typeface="Andale Mono" panose="020B0509000000000004" pitchFamily="49" charset="0"/>
                  </a:rPr>
                  <a:t> denotes the global importance of component-j</a:t>
                </a:r>
              </a:p>
              <a:p>
                <a:pPr lvl="1">
                  <a:spcAft>
                    <a:spcPts val="1200"/>
                  </a:spcAft>
                </a:pPr>
                <a14:m>
                  <m:oMath xmlns:m="http://schemas.openxmlformats.org/officeDocument/2006/math">
                    <m:sSub>
                      <m:sSubPr>
                        <m:ctrlPr>
                          <a:rPr kumimoji="1" lang="en-US" altLang="zh-CN" b="1" i="1">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𝑰</m:t>
                        </m:r>
                      </m:e>
                      <m:sub>
                        <m:r>
                          <a:rPr kumimoji="1" lang="en-US" altLang="zh-CN" b="1" i="1">
                            <a:latin typeface="Cambria Math" panose="02040503050406030204" pitchFamily="18" charset="0"/>
                            <a:ea typeface="Cambria Math" panose="02040503050406030204" pitchFamily="18" charset="0"/>
                          </a:rPr>
                          <m:t>𝒋</m:t>
                        </m:r>
                      </m:sub>
                    </m:sSub>
                    <m:r>
                      <a:rPr kumimoji="1" lang="en-US" altLang="zh-CN" b="1" i="1" smtClean="0">
                        <a:latin typeface="Cambria Math" panose="02040503050406030204" pitchFamily="18" charset="0"/>
                        <a:ea typeface="Cambria Math" panose="02040503050406030204" pitchFamily="18" charset="0"/>
                      </a:rPr>
                      <m:t>=</m:t>
                    </m:r>
                    <m:rad>
                      <m:radPr>
                        <m:degHide m:val="on"/>
                        <m:ctrlPr>
                          <a:rPr kumimoji="1" lang="en-US" altLang="zh-CN" b="1" i="1" smtClean="0">
                            <a:latin typeface="Cambria Math" panose="02040503050406030204" pitchFamily="18" charset="0"/>
                            <a:ea typeface="Cambria Math" panose="02040503050406030204" pitchFamily="18" charset="0"/>
                          </a:rPr>
                        </m:ctrlPr>
                      </m:radPr>
                      <m:deg/>
                      <m:e>
                        <m:nary>
                          <m:naryPr>
                            <m:chr m:val="∑"/>
                            <m:limLoc m:val="subSup"/>
                            <m:ctrlPr>
                              <a:rPr kumimoji="1" lang="en-US" altLang="zh-CN" b="1" i="1" smtClean="0">
                                <a:latin typeface="Cambria Math" panose="02040503050406030204" pitchFamily="18" charset="0"/>
                                <a:ea typeface="Cambria Math" panose="02040503050406030204" pitchFamily="18" charset="0"/>
                              </a:rPr>
                            </m:ctrlPr>
                          </m:naryPr>
                          <m:sub>
                            <m:r>
                              <m:rPr>
                                <m:brk m:alnAt="25"/>
                              </m:rPr>
                              <a:rPr kumimoji="1" lang="en-US" altLang="zh-CN" b="1" i="1" smtClean="0">
                                <a:latin typeface="Cambria Math" panose="02040503050406030204" pitchFamily="18" charset="0"/>
                                <a:ea typeface="Cambria Math" panose="02040503050406030204" pitchFamily="18" charset="0"/>
                              </a:rPr>
                              <m:t>𝒊</m:t>
                            </m:r>
                            <m:r>
                              <a:rPr kumimoji="1" lang="en-US" altLang="zh-CN" b="1" i="1" smtClean="0">
                                <a:latin typeface="Cambria Math" panose="02040503050406030204" pitchFamily="18" charset="0"/>
                                <a:ea typeface="Cambria Math" panose="02040503050406030204" pitchFamily="18" charset="0"/>
                              </a:rPr>
                              <m:t>=</m:t>
                            </m:r>
                            <m:r>
                              <a:rPr kumimoji="1" lang="en-US" altLang="zh-CN" b="1" i="1" smtClean="0">
                                <a:latin typeface="Cambria Math" panose="02040503050406030204" pitchFamily="18" charset="0"/>
                                <a:ea typeface="Cambria Math" panose="02040503050406030204" pitchFamily="18" charset="0"/>
                              </a:rPr>
                              <m:t>𝟏</m:t>
                            </m:r>
                          </m:sub>
                          <m:sup>
                            <m:r>
                              <a:rPr kumimoji="1" lang="en-US" altLang="zh-CN" b="1" i="1" smtClean="0">
                                <a:latin typeface="Cambria Math" panose="02040503050406030204" pitchFamily="18" charset="0"/>
                                <a:ea typeface="Cambria Math" panose="02040503050406030204" pitchFamily="18" charset="0"/>
                              </a:rPr>
                              <m:t>𝒏</m:t>
                            </m:r>
                          </m:sup>
                          <m:e>
                            <m:sSub>
                              <m:sSubPr>
                                <m:ctrlPr>
                                  <a:rPr kumimoji="1" lang="en-US" altLang="zh-CN" b="1" i="1" smtClean="0">
                                    <a:latin typeface="Cambria Math" panose="02040503050406030204" pitchFamily="18" charset="0"/>
                                    <a:ea typeface="Cambria Math" panose="02040503050406030204" pitchFamily="18" charset="0"/>
                                  </a:rPr>
                                </m:ctrlPr>
                              </m:sSubPr>
                              <m:e>
                                <m:r>
                                  <a:rPr kumimoji="1" lang="en-US" altLang="zh-CN" b="1" i="1" smtClean="0">
                                    <a:latin typeface="Cambria Math" panose="02040503050406030204" pitchFamily="18" charset="0"/>
                                    <a:ea typeface="Cambria Math" panose="02040503050406030204" pitchFamily="18" charset="0"/>
                                  </a:rPr>
                                  <m:t>𝑾</m:t>
                                </m:r>
                              </m:e>
                              <m:sub>
                                <m:r>
                                  <a:rPr kumimoji="1" lang="en-US" altLang="zh-CN" b="1" i="1" smtClean="0">
                                    <a:latin typeface="Cambria Math" panose="02040503050406030204" pitchFamily="18" charset="0"/>
                                    <a:ea typeface="Cambria Math" panose="02040503050406030204" pitchFamily="18" charset="0"/>
                                  </a:rPr>
                                  <m:t>𝒊𝒋</m:t>
                                </m:r>
                              </m:sub>
                            </m:sSub>
                          </m:e>
                        </m:nary>
                      </m:e>
                    </m:rad>
                  </m:oMath>
                </a14:m>
                <a:endParaRPr kumimoji="1" lang="en" altLang="zh-CN" dirty="0">
                  <a:latin typeface="Andale Mono" panose="020B0509000000000004" pitchFamily="49" charset="0"/>
                </a:endParaRPr>
              </a:p>
              <a:p>
                <a:pPr lvl="1">
                  <a:spcAft>
                    <a:spcPts val="1200"/>
                  </a:spcAft>
                </a:pPr>
                <a:endParaRPr kumimoji="1" lang="en" altLang="zh-CN" dirty="0">
                  <a:latin typeface="Andale Mono" panose="020B0509000000000004" pitchFamily="49" charset="0"/>
                </a:endParaRPr>
              </a:p>
            </p:txBody>
          </p:sp>
        </mc:Choice>
        <mc:Fallback xmlns="">
          <p:sp>
            <p:nvSpPr>
              <p:cNvPr id="7" name="文本占位符 1">
                <a:extLst>
                  <a:ext uri="{FF2B5EF4-FFF2-40B4-BE49-F238E27FC236}">
                    <a16:creationId xmlns:a16="http://schemas.microsoft.com/office/drawing/2014/main" id="{8663DA10-CD31-D940-BDB4-AC2BD4047A2F}"/>
                  </a:ext>
                </a:extLst>
              </p:cNvPr>
              <p:cNvSpPr txBox="1">
                <a:spLocks noRot="1" noChangeAspect="1" noMove="1" noResize="1" noEditPoints="1" noAdjustHandles="1" noChangeArrowheads="1" noChangeShapeType="1" noTextEdit="1"/>
              </p:cNvSpPr>
              <p:nvPr/>
            </p:nvSpPr>
            <p:spPr>
              <a:xfrm>
                <a:off x="1093552" y="890006"/>
                <a:ext cx="9347619" cy="5374160"/>
              </a:xfrm>
              <a:prstGeom prst="rect">
                <a:avLst/>
              </a:prstGeom>
              <a:blipFill>
                <a:blip r:embed="rId4"/>
                <a:stretch>
                  <a:fillRect l="-950" t="-141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097276B4-F9A5-8541-8635-AB9FD5691EA2}"/>
              </a:ext>
            </a:extLst>
          </p:cNvPr>
          <p:cNvPicPr>
            <a:picLocks noChangeAspect="1"/>
          </p:cNvPicPr>
          <p:nvPr/>
        </p:nvPicPr>
        <p:blipFill>
          <a:blip r:embed="rId5"/>
          <a:stretch>
            <a:fillRect/>
          </a:stretch>
        </p:blipFill>
        <p:spPr>
          <a:xfrm>
            <a:off x="9064421" y="3351190"/>
            <a:ext cx="2375336" cy="2125301"/>
          </a:xfrm>
          <a:prstGeom prst="rect">
            <a:avLst/>
          </a:prstGeom>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568C801-8BA0-B641-80D6-EB9D5C9A83B0}"/>
                  </a:ext>
                </a:extLst>
              </p:cNvPr>
              <p:cNvSpPr/>
              <p:nvPr/>
            </p:nvSpPr>
            <p:spPr>
              <a:xfrm>
                <a:off x="9859278" y="5489269"/>
                <a:ext cx="4490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smtClean="0">
                              <a:latin typeface="Cambria Math" panose="02040503050406030204" pitchFamily="18" charset="0"/>
                              <a:ea typeface="Cambria Math" panose="02040503050406030204" pitchFamily="18" charset="0"/>
                            </a:rPr>
                          </m:ctrlPr>
                        </m:sSubPr>
                        <m:e>
                          <m:r>
                            <a:rPr kumimoji="1" lang="en-US" altLang="zh-CN" b="1" i="1">
                              <a:latin typeface="Cambria Math" panose="02040503050406030204" pitchFamily="18" charset="0"/>
                              <a:ea typeface="Cambria Math" panose="02040503050406030204" pitchFamily="18" charset="0"/>
                            </a:rPr>
                            <m:t>𝑰</m:t>
                          </m:r>
                        </m:e>
                        <m:sub>
                          <m:r>
                            <a:rPr kumimoji="1" lang="en-US" altLang="zh-CN" b="1" i="1" smtClean="0">
                              <a:latin typeface="Cambria Math" panose="02040503050406030204" pitchFamily="18" charset="0"/>
                              <a:ea typeface="Cambria Math" panose="02040503050406030204" pitchFamily="18" charset="0"/>
                            </a:rPr>
                            <m:t>𝟐</m:t>
                          </m:r>
                        </m:sub>
                      </m:sSub>
                    </m:oMath>
                  </m:oMathPara>
                </a14:m>
                <a:endParaRPr lang="zh-CN" altLang="en-US" dirty="0"/>
              </a:p>
            </p:txBody>
          </p:sp>
        </mc:Choice>
        <mc:Fallback xmlns="">
          <p:sp>
            <p:nvSpPr>
              <p:cNvPr id="2" name="矩形 1">
                <a:extLst>
                  <a:ext uri="{FF2B5EF4-FFF2-40B4-BE49-F238E27FC236}">
                    <a16:creationId xmlns:a16="http://schemas.microsoft.com/office/drawing/2014/main" id="{1568C801-8BA0-B641-80D6-EB9D5C9A83B0}"/>
                  </a:ext>
                </a:extLst>
              </p:cNvPr>
              <p:cNvSpPr>
                <a:spLocks noRot="1" noChangeAspect="1" noMove="1" noResize="1" noEditPoints="1" noAdjustHandles="1" noChangeArrowheads="1" noChangeShapeType="1" noTextEdit="1"/>
              </p:cNvSpPr>
              <p:nvPr/>
            </p:nvSpPr>
            <p:spPr>
              <a:xfrm>
                <a:off x="9859278" y="5489269"/>
                <a:ext cx="449097"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1822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33</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SP-LIME</a:t>
            </a:r>
            <a:r>
              <a:rPr lang="en-US" altLang="zh-CN" sz="1100" b="0" dirty="0">
                <a:solidFill>
                  <a:schemeClr val="bg2"/>
                </a:solidFill>
              </a:rPr>
              <a:t>: </a:t>
            </a:r>
            <a:r>
              <a:rPr lang="en" altLang="zh-CN" sz="1100" b="0" dirty="0">
                <a:solidFill>
                  <a:schemeClr val="bg2"/>
                </a:solidFill>
              </a:rPr>
              <a:t>Submodular Pick for Explaining Models</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1093552" y="890005"/>
                <a:ext cx="9347619" cy="5831469"/>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SP-LIME: Submodular Pick for Explaining Models</a:t>
                </a:r>
              </a:p>
              <a:p>
                <a:pPr>
                  <a:spcAft>
                    <a:spcPts val="1200"/>
                  </a:spcAft>
                </a:pPr>
                <a:r>
                  <a:rPr kumimoji="1" lang="en" altLang="zh-CN" dirty="0">
                    <a:solidFill>
                      <a:schemeClr val="tx1"/>
                    </a:solidFill>
                    <a:latin typeface="Andale Mono" panose="020B0509000000000004" pitchFamily="49" charset="0"/>
                  </a:rPr>
                  <a:t>Budget </a:t>
                </a:r>
                <a14:m>
                  <m:oMath xmlns:m="http://schemas.openxmlformats.org/officeDocument/2006/math">
                    <m:r>
                      <a:rPr kumimoji="1" lang="en-US" altLang="zh-CN" b="1" i="1">
                        <a:solidFill>
                          <a:schemeClr val="tx1"/>
                        </a:solidFill>
                        <a:latin typeface="Cambria Math" panose="02040503050406030204" pitchFamily="18" charset="0"/>
                      </a:rPr>
                      <m:t>𝑩</m:t>
                    </m:r>
                  </m:oMath>
                </a14:m>
                <a:endParaRPr kumimoji="1" lang="en" altLang="zh-CN" dirty="0">
                  <a:solidFill>
                    <a:schemeClr val="tx1"/>
                  </a:solidFill>
                  <a:latin typeface="Andale Mono" panose="020B0509000000000004" pitchFamily="49" charset="0"/>
                </a:endParaRPr>
              </a:p>
              <a:p>
                <a:pPr>
                  <a:spcAft>
                    <a:spcPts val="1200"/>
                  </a:spcAft>
                </a:pPr>
                <a:r>
                  <a:rPr kumimoji="1" lang="en" altLang="zh-CN" dirty="0">
                    <a:solidFill>
                      <a:schemeClr val="tx1"/>
                    </a:solidFill>
                    <a:latin typeface="Andale Mono" panose="020B0509000000000004" pitchFamily="49" charset="0"/>
                  </a:rPr>
                  <a:t>Explanation Matrix </a:t>
                </a:r>
                <a14:m>
                  <m:oMath xmlns:m="http://schemas.openxmlformats.org/officeDocument/2006/math">
                    <m:r>
                      <a:rPr kumimoji="1" lang="en-US" altLang="zh-CN" b="1" i="1">
                        <a:solidFill>
                          <a:schemeClr val="tx1"/>
                        </a:solidFill>
                        <a:latin typeface="Cambria Math" panose="02040503050406030204" pitchFamily="18" charset="0"/>
                        <a:ea typeface="Cambria Math" panose="02040503050406030204" pitchFamily="18" charset="0"/>
                      </a:rPr>
                      <m:t>𝑾</m:t>
                    </m:r>
                  </m:oMath>
                </a14:m>
                <a:r>
                  <a:rPr kumimoji="1" lang="en" altLang="zh-CN" dirty="0">
                    <a:solidFill>
                      <a:schemeClr val="tx1"/>
                    </a:solidFill>
                    <a:latin typeface="Andale Mono" panose="020B0509000000000004" pitchFamily="49" charset="0"/>
                  </a:rPr>
                  <a:t> - </a:t>
                </a:r>
                <a14:m>
                  <m:oMath xmlns:m="http://schemas.openxmlformats.org/officeDocument/2006/math">
                    <m:r>
                      <a:rPr kumimoji="1" lang="en-US" altLang="zh-CN" i="1">
                        <a:solidFill>
                          <a:schemeClr val="tx1"/>
                        </a:solidFill>
                        <a:latin typeface="Cambria Math" panose="02040503050406030204" pitchFamily="18" charset="0"/>
                        <a:ea typeface="Cambria Math" panose="02040503050406030204" pitchFamily="18" charset="0"/>
                      </a:rPr>
                      <m:t>𝑛</m:t>
                    </m:r>
                    <m:r>
                      <a:rPr kumimoji="1" lang="en-US" altLang="zh-CN" i="1">
                        <a:solidFill>
                          <a:schemeClr val="tx1"/>
                        </a:solidFill>
                        <a:latin typeface="Cambria Math" panose="02040503050406030204" pitchFamily="18" charset="0"/>
                        <a:ea typeface="Cambria Math" panose="02040503050406030204" pitchFamily="18" charset="0"/>
                      </a:rPr>
                      <m:t>×</m:t>
                    </m:r>
                    <m:sSup>
                      <m:sSupPr>
                        <m:ctrlPr>
                          <a:rPr kumimoji="1" lang="en-US" altLang="zh-CN" i="1">
                            <a:solidFill>
                              <a:schemeClr val="tx1"/>
                            </a:solidFill>
                            <a:latin typeface="Cambria Math" panose="02040503050406030204" pitchFamily="18" charset="0"/>
                            <a:ea typeface="Cambria Math" panose="02040503050406030204" pitchFamily="18" charset="0"/>
                          </a:rPr>
                        </m:ctrlPr>
                      </m:sSupPr>
                      <m:e>
                        <m:r>
                          <a:rPr kumimoji="1" lang="en-US" altLang="zh-CN" i="1">
                            <a:solidFill>
                              <a:schemeClr val="tx1"/>
                            </a:solidFill>
                            <a:latin typeface="Cambria Math" panose="02040503050406030204" pitchFamily="18" charset="0"/>
                            <a:ea typeface="Cambria Math" panose="02040503050406030204" pitchFamily="18" charset="0"/>
                          </a:rPr>
                          <m:t>𝑑</m:t>
                        </m:r>
                      </m:e>
                      <m:sup>
                        <m:r>
                          <a:rPr kumimoji="1" lang="en-US" altLang="zh-CN" i="1">
                            <a:solidFill>
                              <a:schemeClr val="tx1"/>
                            </a:solidFill>
                            <a:latin typeface="Cambria Math" panose="02040503050406030204" pitchFamily="18" charset="0"/>
                            <a:ea typeface="Cambria Math" panose="02040503050406030204" pitchFamily="18" charset="0"/>
                          </a:rPr>
                          <m:t>′</m:t>
                        </m:r>
                      </m:sup>
                    </m:sSup>
                  </m:oMath>
                </a14:m>
                <a:endParaRPr kumimoji="1" lang="en" altLang="zh-CN" dirty="0">
                  <a:solidFill>
                    <a:schemeClr val="tx1"/>
                  </a:solidFill>
                  <a:latin typeface="Andale Mono" panose="020B0509000000000004" pitchFamily="49" charset="0"/>
                </a:endParaRPr>
              </a:p>
              <a:p>
                <a:pPr>
                  <a:spcAft>
                    <a:spcPts val="1200"/>
                  </a:spcAft>
                </a:pPr>
                <a:r>
                  <a:rPr kumimoji="1" lang="en" altLang="zh-CN" dirty="0">
                    <a:solidFill>
                      <a:schemeClr val="tx1"/>
                    </a:solidFill>
                    <a:latin typeface="Andale Mono" panose="020B0509000000000004" pitchFamily="49" charset="0"/>
                  </a:rPr>
                  <a:t>Feature Importance </a:t>
                </a:r>
                <a14:m>
                  <m:oMath xmlns:m="http://schemas.openxmlformats.org/officeDocument/2006/math">
                    <m:r>
                      <a:rPr kumimoji="1" lang="en-US" altLang="zh-CN">
                        <a:solidFill>
                          <a:schemeClr val="tx1"/>
                        </a:solidFill>
                        <a:latin typeface="Cambria Math" panose="02040503050406030204" pitchFamily="18" charset="0"/>
                      </a:rPr>
                      <m:t>𝑰</m:t>
                    </m:r>
                  </m:oMath>
                </a14:m>
                <a:r>
                  <a:rPr kumimoji="1" lang="en" altLang="zh-CN" dirty="0">
                    <a:solidFill>
                      <a:schemeClr val="tx1"/>
                    </a:solidFill>
                    <a:latin typeface="Andale Mono" panose="020B0509000000000004" pitchFamily="49" charset="0"/>
                  </a:rPr>
                  <a:t>:</a:t>
                </a:r>
              </a:p>
              <a:p>
                <a:pPr lvl="1">
                  <a:spcAft>
                    <a:spcPts val="1200"/>
                  </a:spcAft>
                </a:pPr>
                <a:r>
                  <a:rPr kumimoji="1" lang="en" altLang="zh-CN" dirty="0">
                    <a:solidFill>
                      <a:schemeClr val="tx1"/>
                    </a:solidFill>
                    <a:latin typeface="Andale Mono" panose="020B0509000000000004" pitchFamily="49" charset="0"/>
                  </a:rPr>
                  <a:t> </a:t>
                </a:r>
                <a14:m>
                  <m:oMath xmlns:m="http://schemas.openxmlformats.org/officeDocument/2006/math">
                    <m:sSub>
                      <m:sSubPr>
                        <m:ctrlPr>
                          <a:rPr kumimoji="1" lang="en-US" altLang="zh-CN" i="1">
                            <a:solidFill>
                              <a:schemeClr val="tx1"/>
                            </a:solidFill>
                            <a:latin typeface="Cambria Math" panose="02040503050406030204" pitchFamily="18" charset="0"/>
                          </a:rPr>
                        </m:ctrlPr>
                      </m:sSubPr>
                      <m:e>
                        <m:r>
                          <a:rPr kumimoji="1" lang="en-US" altLang="zh-CN">
                            <a:solidFill>
                              <a:schemeClr val="tx1"/>
                            </a:solidFill>
                            <a:latin typeface="Cambria Math" panose="02040503050406030204" pitchFamily="18" charset="0"/>
                          </a:rPr>
                          <m:t>𝑰</m:t>
                        </m:r>
                      </m:e>
                      <m:sub>
                        <m:r>
                          <a:rPr kumimoji="1" lang="en-US" altLang="zh-CN">
                            <a:solidFill>
                              <a:schemeClr val="tx1"/>
                            </a:solidFill>
                            <a:latin typeface="Cambria Math" panose="02040503050406030204" pitchFamily="18" charset="0"/>
                          </a:rPr>
                          <m:t>𝒋</m:t>
                        </m:r>
                      </m:sub>
                    </m:sSub>
                    <m:r>
                      <a:rPr kumimoji="1" lang="en-US" altLang="zh-CN">
                        <a:solidFill>
                          <a:schemeClr val="tx1"/>
                        </a:solidFill>
                        <a:latin typeface="Cambria Math" panose="02040503050406030204" pitchFamily="18" charset="0"/>
                      </a:rPr>
                      <m:t>=</m:t>
                    </m:r>
                    <m:rad>
                      <m:radPr>
                        <m:degHide m:val="on"/>
                        <m:ctrlPr>
                          <a:rPr kumimoji="1" lang="en-US" altLang="zh-CN" i="1">
                            <a:solidFill>
                              <a:schemeClr val="tx1"/>
                            </a:solidFill>
                            <a:latin typeface="Cambria Math" panose="02040503050406030204" pitchFamily="18" charset="0"/>
                          </a:rPr>
                        </m:ctrlPr>
                      </m:radPr>
                      <m:deg/>
                      <m:e>
                        <m:nary>
                          <m:naryPr>
                            <m:chr m:val="∑"/>
                            <m:limLoc m:val="subSup"/>
                            <m:ctrlPr>
                              <a:rPr kumimoji="1" lang="en-US" altLang="zh-CN" i="1">
                                <a:solidFill>
                                  <a:schemeClr val="tx1"/>
                                </a:solidFill>
                                <a:latin typeface="Cambria Math" panose="02040503050406030204" pitchFamily="18" charset="0"/>
                              </a:rPr>
                            </m:ctrlPr>
                          </m:naryPr>
                          <m:sub>
                            <m:r>
                              <m:rPr>
                                <m:brk m:alnAt="25"/>
                              </m:rPr>
                              <a:rPr kumimoji="1" lang="en-US" altLang="zh-CN">
                                <a:solidFill>
                                  <a:schemeClr val="tx1"/>
                                </a:solidFill>
                                <a:latin typeface="Cambria Math" panose="02040503050406030204" pitchFamily="18" charset="0"/>
                              </a:rPr>
                              <m:t>𝒊</m:t>
                            </m:r>
                            <m:r>
                              <a:rPr kumimoji="1" lang="en-US" altLang="zh-CN">
                                <a:solidFill>
                                  <a:schemeClr val="tx1"/>
                                </a:solidFill>
                                <a:latin typeface="Cambria Math" panose="02040503050406030204" pitchFamily="18" charset="0"/>
                              </a:rPr>
                              <m:t>=</m:t>
                            </m:r>
                            <m:r>
                              <a:rPr kumimoji="1" lang="en-US" altLang="zh-CN">
                                <a:solidFill>
                                  <a:schemeClr val="tx1"/>
                                </a:solidFill>
                                <a:latin typeface="Cambria Math" panose="02040503050406030204" pitchFamily="18" charset="0"/>
                              </a:rPr>
                              <m:t>𝟏</m:t>
                            </m:r>
                          </m:sub>
                          <m:sup>
                            <m:r>
                              <a:rPr kumimoji="1" lang="en-US" altLang="zh-CN">
                                <a:solidFill>
                                  <a:schemeClr val="tx1"/>
                                </a:solidFill>
                                <a:latin typeface="Cambria Math" panose="02040503050406030204" pitchFamily="18" charset="0"/>
                              </a:rPr>
                              <m:t>𝒏</m:t>
                            </m:r>
                          </m:sup>
                          <m:e>
                            <m:sSub>
                              <m:sSubPr>
                                <m:ctrlPr>
                                  <a:rPr kumimoji="1" lang="en-US" altLang="zh-CN" i="1">
                                    <a:solidFill>
                                      <a:schemeClr val="tx1"/>
                                    </a:solidFill>
                                    <a:latin typeface="Cambria Math" panose="02040503050406030204" pitchFamily="18" charset="0"/>
                                  </a:rPr>
                                </m:ctrlPr>
                              </m:sSubPr>
                              <m:e>
                                <m:r>
                                  <a:rPr kumimoji="1" lang="en-US" altLang="zh-CN">
                                    <a:solidFill>
                                      <a:schemeClr val="tx1"/>
                                    </a:solidFill>
                                    <a:latin typeface="Cambria Math" panose="02040503050406030204" pitchFamily="18" charset="0"/>
                                  </a:rPr>
                                  <m:t>𝑾</m:t>
                                </m:r>
                              </m:e>
                              <m:sub>
                                <m:r>
                                  <a:rPr kumimoji="1" lang="en-US" altLang="zh-CN">
                                    <a:solidFill>
                                      <a:schemeClr val="tx1"/>
                                    </a:solidFill>
                                    <a:latin typeface="Cambria Math" panose="02040503050406030204" pitchFamily="18" charset="0"/>
                                  </a:rPr>
                                  <m:t>𝒊𝒋</m:t>
                                </m:r>
                              </m:sub>
                            </m:sSub>
                          </m:e>
                        </m:nary>
                      </m:e>
                    </m:rad>
                  </m:oMath>
                </a14:m>
                <a:r>
                  <a:rPr kumimoji="1" lang="en" altLang="zh-CN" dirty="0">
                    <a:solidFill>
                      <a:schemeClr val="tx1"/>
                    </a:solidFill>
                    <a:latin typeface="Andale Mono" panose="020B0509000000000004" pitchFamily="49" charset="0"/>
                  </a:rPr>
                  <a:t> </a:t>
                </a:r>
              </a:p>
              <a:p>
                <a:pPr>
                  <a:spcAft>
                    <a:spcPts val="1200"/>
                  </a:spcAft>
                </a:pPr>
                <a:r>
                  <a:rPr kumimoji="1" lang="en-US" altLang="zh-CN" dirty="0">
                    <a:latin typeface="Andale Mono" panose="020B0509000000000004" pitchFamily="49" charset="0"/>
                  </a:rPr>
                  <a:t>Coverage </a:t>
                </a:r>
                <a14:m>
                  <m:oMath xmlns:m="http://schemas.openxmlformats.org/officeDocument/2006/math">
                    <m:r>
                      <a:rPr kumimoji="1" lang="en-US" altLang="zh-CN" b="1" i="1">
                        <a:latin typeface="Cambria Math" panose="02040503050406030204" pitchFamily="18" charset="0"/>
                        <a:ea typeface="Cambria Math" panose="02040503050406030204" pitchFamily="18" charset="0"/>
                      </a:rPr>
                      <m:t>𝒄</m:t>
                    </m:r>
                  </m:oMath>
                </a14:m>
                <a:r>
                  <a:rPr kumimoji="1" lang="en-US" altLang="zh-CN" dirty="0">
                    <a:latin typeface="Andale Mono" panose="020B0509000000000004" pitchFamily="49" charset="0"/>
                  </a:rPr>
                  <a:t>:</a:t>
                </a:r>
              </a:p>
              <a:p>
                <a:pPr lvl="1">
                  <a:spcAft>
                    <a:spcPts val="1200"/>
                  </a:spcAft>
                </a:pPr>
                <a14:m>
                  <m:oMath xmlns:m="http://schemas.openxmlformats.org/officeDocument/2006/math">
                    <m:r>
                      <a:rPr kumimoji="1" lang="en-US" altLang="zh-CN" b="1" i="1" smtClean="0">
                        <a:latin typeface="Cambria Math" panose="02040503050406030204" pitchFamily="18" charset="0"/>
                        <a:ea typeface="Cambria Math" panose="02040503050406030204" pitchFamily="18" charset="0"/>
                      </a:rPr>
                      <m:t>𝒄</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𝑉</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𝑊</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𝐼</m:t>
                        </m:r>
                      </m:e>
                    </m:d>
                    <m:r>
                      <a:rPr kumimoji="1" lang="en-US" altLang="zh-CN" b="0" i="1" smtClean="0">
                        <a:latin typeface="Cambria Math" panose="02040503050406030204" pitchFamily="18" charset="0"/>
                        <a:ea typeface="Cambria Math" panose="02040503050406030204" pitchFamily="18" charset="0"/>
                      </a:rPr>
                      <m:t>=</m:t>
                    </m:r>
                    <m:nary>
                      <m:naryPr>
                        <m:chr m:val="∑"/>
                        <m:ctrlPr>
                          <a:rPr kumimoji="1" lang="en-US" altLang="zh-CN" b="0" i="1" smtClean="0">
                            <a:latin typeface="Cambria Math" panose="02040503050406030204" pitchFamily="18" charset="0"/>
                            <a:ea typeface="Cambria Math" panose="02040503050406030204" pitchFamily="18" charset="0"/>
                          </a:rPr>
                        </m:ctrlPr>
                      </m:naryPr>
                      <m:sub>
                        <m:r>
                          <m:rPr>
                            <m:brk m:alnAt="23"/>
                          </m:rPr>
                          <a:rPr kumimoji="1" lang="en-US" altLang="zh-CN" b="0" i="1" smtClean="0">
                            <a:latin typeface="Cambria Math" panose="02040503050406030204" pitchFamily="18" charset="0"/>
                            <a:ea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=1</m:t>
                        </m:r>
                      </m:sub>
                      <m:sup>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𝑑</m:t>
                            </m:r>
                          </m:e>
                          <m:sup>
                            <m:r>
                              <a:rPr kumimoji="1" lang="en-US" altLang="zh-CN" b="0" i="1" smtClean="0">
                                <a:latin typeface="Cambria Math" panose="02040503050406030204" pitchFamily="18" charset="0"/>
                                <a:ea typeface="Cambria Math" panose="02040503050406030204" pitchFamily="18" charset="0"/>
                              </a:rPr>
                              <m:t>′</m:t>
                            </m:r>
                          </m:sup>
                        </m:sSup>
                      </m:sup>
                      <m:e>
                        <m:r>
                          <a:rPr kumimoji="1" lang="en-US" altLang="zh-CN" b="0" i="1" smtClean="0">
                            <a:latin typeface="Cambria Math" panose="02040503050406030204" pitchFamily="18" charset="0"/>
                            <a:ea typeface="Cambria Math" panose="02040503050406030204" pitchFamily="18" charset="0"/>
                          </a:rPr>
                          <m:t>𝕝</m:t>
                        </m:r>
                        <m:d>
                          <m:dPr>
                            <m:begChr m:val="["/>
                            <m:endChr m:val="]"/>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𝑉</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𝑊</m:t>
                                </m:r>
                              </m:e>
                              <m:sub>
                                <m:r>
                                  <a:rPr kumimoji="1" lang="en-US" altLang="zh-CN" b="0" i="1" smtClean="0">
                                    <a:latin typeface="Cambria Math" panose="02040503050406030204" pitchFamily="18" charset="0"/>
                                    <a:ea typeface="Cambria Math" panose="02040503050406030204" pitchFamily="18" charset="0"/>
                                  </a:rPr>
                                  <m:t>𝑖𝑗</m:t>
                                </m:r>
                              </m:sub>
                            </m:sSub>
                            <m:r>
                              <a:rPr kumimoji="1" lang="en-US" altLang="zh-CN" b="0" i="1" smtClean="0">
                                <a:latin typeface="Cambria Math" panose="02040503050406030204" pitchFamily="18" charset="0"/>
                                <a:ea typeface="Cambria Math" panose="02040503050406030204" pitchFamily="18" charset="0"/>
                              </a:rPr>
                              <m:t>&gt;0</m:t>
                            </m:r>
                          </m:e>
                        </m:d>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𝐼</m:t>
                            </m:r>
                          </m:e>
                          <m:sub>
                            <m:r>
                              <a:rPr kumimoji="1" lang="en-US" altLang="zh-CN" b="0" i="1" smtClean="0">
                                <a:latin typeface="Cambria Math" panose="02040503050406030204" pitchFamily="18" charset="0"/>
                                <a:ea typeface="Cambria Math" panose="02040503050406030204" pitchFamily="18" charset="0"/>
                              </a:rPr>
                              <m:t>𝑗</m:t>
                            </m:r>
                          </m:sub>
                        </m:sSub>
                      </m:e>
                    </m:nary>
                  </m:oMath>
                </a14:m>
                <a:endParaRPr kumimoji="1" lang="en" altLang="zh-CN" dirty="0">
                  <a:latin typeface="Andale Mono" panose="020B0509000000000004" pitchFamily="49" charset="0"/>
                </a:endParaRPr>
              </a:p>
              <a:p>
                <a:pPr>
                  <a:spcAft>
                    <a:spcPts val="1200"/>
                  </a:spcAft>
                </a:pPr>
                <a:r>
                  <a:rPr kumimoji="1" lang="en" altLang="zh-CN" dirty="0">
                    <a:latin typeface="Andale Mono" panose="020B0509000000000004" pitchFamily="49" charset="0"/>
                  </a:rPr>
                  <a:t>Greedy Strategy</a:t>
                </a:r>
              </a:p>
              <a:p>
                <a:pPr lvl="1">
                  <a:spcAft>
                    <a:spcPts val="1200"/>
                  </a:spcAft>
                </a:pPr>
                <a:r>
                  <a:rPr kumimoji="1" lang="en" altLang="zh-CN" dirty="0">
                    <a:latin typeface="Andale Mono" panose="020B0509000000000004" pitchFamily="49" charset="0"/>
                  </a:rPr>
                  <a:t>Find the best instance </a:t>
                </a:r>
                <a:br>
                  <a:rPr kumimoji="1" lang="en" altLang="zh-CN" dirty="0">
                    <a:latin typeface="Andale Mono" panose="020B0509000000000004" pitchFamily="49" charset="0"/>
                  </a:rPr>
                </a:br>
                <a:r>
                  <a:rPr kumimoji="1" lang="en" altLang="zh-CN" dirty="0">
                    <a:latin typeface="Andale Mono" panose="020B0509000000000004" pitchFamily="49" charset="0"/>
                  </a:rPr>
                  <a:t>every time</a:t>
                </a:r>
              </a:p>
            </p:txBody>
          </p:sp>
        </mc:Choice>
        <mc:Fallback xmlns="">
          <p:sp>
            <p:nvSpPr>
              <p:cNvPr id="7" name="文本占位符 1">
                <a:extLst>
                  <a:ext uri="{FF2B5EF4-FFF2-40B4-BE49-F238E27FC236}">
                    <a16:creationId xmlns:a16="http://schemas.microsoft.com/office/drawing/2014/main" id="{8663DA10-CD31-D940-BDB4-AC2BD4047A2F}"/>
                  </a:ext>
                </a:extLst>
              </p:cNvPr>
              <p:cNvSpPr txBox="1">
                <a:spLocks noRot="1" noChangeAspect="1" noMove="1" noResize="1" noEditPoints="1" noAdjustHandles="1" noChangeArrowheads="1" noChangeShapeType="1" noTextEdit="1"/>
              </p:cNvSpPr>
              <p:nvPr/>
            </p:nvSpPr>
            <p:spPr>
              <a:xfrm>
                <a:off x="1093552" y="890005"/>
                <a:ext cx="9347619" cy="5831469"/>
              </a:xfrm>
              <a:prstGeom prst="rect">
                <a:avLst/>
              </a:prstGeom>
              <a:blipFill>
                <a:blip r:embed="rId4"/>
                <a:stretch>
                  <a:fillRect l="-950" t="-130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239D2FC-960D-3142-B306-3A5E05D9CF4E}"/>
              </a:ext>
            </a:extLst>
          </p:cNvPr>
          <p:cNvPicPr>
            <a:picLocks noChangeAspect="1"/>
          </p:cNvPicPr>
          <p:nvPr/>
        </p:nvPicPr>
        <p:blipFill>
          <a:blip r:embed="rId5"/>
          <a:stretch>
            <a:fillRect/>
          </a:stretch>
        </p:blipFill>
        <p:spPr>
          <a:xfrm>
            <a:off x="6240214" y="2731424"/>
            <a:ext cx="5726563" cy="3532742"/>
          </a:xfrm>
          <a:prstGeom prst="rect">
            <a:avLst/>
          </a:prstGeom>
        </p:spPr>
      </p:pic>
    </p:spTree>
    <p:extLst>
      <p:ext uri="{BB962C8B-B14F-4D97-AF65-F5344CB8AC3E}">
        <p14:creationId xmlns:p14="http://schemas.microsoft.com/office/powerpoint/2010/main" val="2047142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a:extLst>
              <a:ext uri="{FF2B5EF4-FFF2-40B4-BE49-F238E27FC236}">
                <a16:creationId xmlns:a16="http://schemas.microsoft.com/office/drawing/2014/main" id="{CB368E96-7947-6840-94F9-BF9F7637A69C}"/>
              </a:ext>
            </a:extLst>
          </p:cNvPr>
          <p:cNvPicPr>
            <a:picLocks noGrp="1" noChangeAspect="1"/>
          </p:cNvPicPr>
          <p:nvPr>
            <p:ph type="pic" sz="quarter" idx="10"/>
          </p:nvPr>
        </p:nvPicPr>
        <p:blipFill rotWithShape="1">
          <a:blip r:embed="rId3"/>
          <a:srcRect t="278" b="-278"/>
          <a:stretch/>
        </p:blipFill>
        <p:spPr>
          <a:xfrm>
            <a:off x="6604000" y="18986"/>
            <a:ext cx="5588000" cy="6834276"/>
          </a:xfrm>
        </p:spPr>
      </p:pic>
      <p:sp>
        <p:nvSpPr>
          <p:cNvPr id="7" name="灯片编号占位符 6">
            <a:extLst>
              <a:ext uri="{FF2B5EF4-FFF2-40B4-BE49-F238E27FC236}">
                <a16:creationId xmlns:a16="http://schemas.microsoft.com/office/drawing/2014/main" id="{97EC2183-1A97-A941-B3C0-7305F6F38DFF}"/>
              </a:ext>
            </a:extLst>
          </p:cNvPr>
          <p:cNvSpPr>
            <a:spLocks noGrp="1"/>
          </p:cNvSpPr>
          <p:nvPr>
            <p:ph type="sldNum" sz="quarter" idx="15"/>
          </p:nvPr>
        </p:nvSpPr>
        <p:spPr/>
        <p:txBody>
          <a:bodyPr/>
          <a:lstStyle/>
          <a:p>
            <a:fld id="{8699F50C-BE38-4BD0-BA84-9B090E1F2B9B}" type="slidenum">
              <a:rPr lang="en-US" altLang="zh-CN" smtClean="0"/>
              <a:pPr/>
              <a:t>34</a:t>
            </a:fld>
            <a:endParaRPr lang="zh-CN" altLang="en-US" dirty="0"/>
          </a:p>
        </p:txBody>
      </p:sp>
      <p:sp>
        <p:nvSpPr>
          <p:cNvPr id="3" name="AutoShape 2" descr="[公式]">
            <a:extLst>
              <a:ext uri="{FF2B5EF4-FFF2-40B4-BE49-F238E27FC236}">
                <a16:creationId xmlns:a16="http://schemas.microsoft.com/office/drawing/2014/main" id="{AB2C90B2-499F-7541-8935-C6D6F7C11DFA}"/>
              </a:ext>
            </a:extLst>
          </p:cNvPr>
          <p:cNvSpPr>
            <a:spLocks noChangeAspect="1" noChangeArrowheads="1"/>
          </p:cNvSpPr>
          <p:nvPr/>
        </p:nvSpPr>
        <p:spPr bwMode="auto">
          <a:xfrm>
            <a:off x="326517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3" descr="[公式]">
            <a:extLst>
              <a:ext uri="{FF2B5EF4-FFF2-40B4-BE49-F238E27FC236}">
                <a16:creationId xmlns:a16="http://schemas.microsoft.com/office/drawing/2014/main" id="{9F3483D6-1EEE-7D4B-838C-64F6E69B65EE}"/>
              </a:ext>
            </a:extLst>
          </p:cNvPr>
          <p:cNvSpPr>
            <a:spLocks noChangeAspect="1" noChangeArrowheads="1"/>
          </p:cNvSpPr>
          <p:nvPr/>
        </p:nvSpPr>
        <p:spPr bwMode="auto">
          <a:xfrm>
            <a:off x="337597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公式]">
            <a:extLst>
              <a:ext uri="{FF2B5EF4-FFF2-40B4-BE49-F238E27FC236}">
                <a16:creationId xmlns:a16="http://schemas.microsoft.com/office/drawing/2014/main" id="{BBF07EF8-2583-CF4F-929E-46A1028D2971}"/>
              </a:ext>
            </a:extLst>
          </p:cNvPr>
          <p:cNvSpPr>
            <a:spLocks noChangeAspect="1" noChangeArrowheads="1"/>
          </p:cNvSpPr>
          <p:nvPr/>
        </p:nvSpPr>
        <p:spPr bwMode="auto">
          <a:xfrm>
            <a:off x="34969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5" descr="[公式]">
            <a:extLst>
              <a:ext uri="{FF2B5EF4-FFF2-40B4-BE49-F238E27FC236}">
                <a16:creationId xmlns:a16="http://schemas.microsoft.com/office/drawing/2014/main" id="{F83E59D5-32D1-8349-8F8A-19138B7E186E}"/>
              </a:ext>
            </a:extLst>
          </p:cNvPr>
          <p:cNvSpPr>
            <a:spLocks noChangeAspect="1" noChangeArrowheads="1"/>
          </p:cNvSpPr>
          <p:nvPr/>
        </p:nvSpPr>
        <p:spPr bwMode="auto">
          <a:xfrm>
            <a:off x="373856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descr="[公式]">
            <a:extLst>
              <a:ext uri="{FF2B5EF4-FFF2-40B4-BE49-F238E27FC236}">
                <a16:creationId xmlns:a16="http://schemas.microsoft.com/office/drawing/2014/main" id="{B304B4ED-181E-154E-9FFB-55B85C8A03B1}"/>
              </a:ext>
            </a:extLst>
          </p:cNvPr>
          <p:cNvSpPr>
            <a:spLocks noChangeAspect="1" noChangeArrowheads="1"/>
          </p:cNvSpPr>
          <p:nvPr/>
        </p:nvSpPr>
        <p:spPr bwMode="auto">
          <a:xfrm>
            <a:off x="473456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页脚占位符 5">
            <a:extLst>
              <a:ext uri="{FF2B5EF4-FFF2-40B4-BE49-F238E27FC236}">
                <a16:creationId xmlns:a16="http://schemas.microsoft.com/office/drawing/2014/main" id="{50FF7418-77C0-944A-9326-DB8793C8D620}"/>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Summary</a:t>
            </a:r>
            <a:endParaRPr lang="en" altLang="zh-CN" sz="1200" b="0" dirty="0">
              <a:solidFill>
                <a:schemeClr val="bg2"/>
              </a:solidFill>
            </a:endParaRPr>
          </a:p>
        </p:txBody>
      </p:sp>
      <mc:AlternateContent xmlns:mc="http://schemas.openxmlformats.org/markup-compatibility/2006" xmlns:a14="http://schemas.microsoft.com/office/drawing/2010/main">
        <mc:Choice Requires="a14">
          <p:sp>
            <p:nvSpPr>
              <p:cNvPr id="12" name="文本占位符 1">
                <a:extLst>
                  <a:ext uri="{FF2B5EF4-FFF2-40B4-BE49-F238E27FC236}">
                    <a16:creationId xmlns:a16="http://schemas.microsoft.com/office/drawing/2014/main" id="{4B776DD5-57D7-E04A-94CB-24768AE6F152}"/>
                  </a:ext>
                </a:extLst>
              </p:cNvPr>
              <p:cNvSpPr txBox="1">
                <a:spLocks/>
              </p:cNvSpPr>
              <p:nvPr/>
            </p:nvSpPr>
            <p:spPr>
              <a:xfrm>
                <a:off x="1093552" y="890006"/>
                <a:ext cx="9347619" cy="460690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 Summary</a:t>
                </a:r>
              </a:p>
              <a:p>
                <a:pPr>
                  <a:spcAft>
                    <a:spcPts val="1200"/>
                  </a:spcAft>
                </a:pPr>
                <a:r>
                  <a:rPr kumimoji="1" lang="en" altLang="zh-CN" dirty="0">
                    <a:latin typeface="Andale Mono" panose="020B0509000000000004" pitchFamily="49" charset="0"/>
                  </a:rPr>
                  <a:t>Complex Model</a:t>
                </a:r>
              </a:p>
              <a:p>
                <a:pPr lvl="1">
                  <a:spcAft>
                    <a:spcPts val="1200"/>
                  </a:spcAft>
                </a:pPr>
                <a:r>
                  <a:rPr kumimoji="1" lang="en" altLang="zh-CN" dirty="0">
                    <a:latin typeface="Andale Mono" panose="020B0509000000000004" pitchFamily="49" charset="0"/>
                  </a:rPr>
                  <a:t>Black-box model</a:t>
                </a:r>
              </a:p>
              <a:p>
                <a:pPr lvl="2">
                  <a:spcAft>
                    <a:spcPts val="1200"/>
                  </a:spcAft>
                </a:pPr>
                <a:r>
                  <a:rPr kumimoji="1" lang="en" altLang="zh-CN" dirty="0">
                    <a:latin typeface="Andale Mono" panose="020B0509000000000004" pitchFamily="49" charset="0"/>
                  </a:rPr>
                  <a:t>High input space dimension</a:t>
                </a:r>
              </a:p>
              <a:p>
                <a:pPr lvl="2">
                  <a:spcAft>
                    <a:spcPts val="1200"/>
                  </a:spcAft>
                </a:pPr>
                <a:r>
                  <a:rPr kumimoji="1" lang="en" altLang="zh-CN" dirty="0">
                    <a:latin typeface="Andale Mono" panose="020B0509000000000004" pitchFamily="49" charset="0"/>
                  </a:rPr>
                  <a:t>Flat locality </a:t>
                </a:r>
              </a:p>
              <a:p>
                <a:pPr>
                  <a:spcAft>
                    <a:spcPts val="1200"/>
                  </a:spcAft>
                </a:pPr>
                <a:r>
                  <a:rPr kumimoji="1" lang="en" altLang="zh-CN" dirty="0">
                    <a:latin typeface="Andale Mono" panose="020B0509000000000004" pitchFamily="49" charset="0"/>
                  </a:rPr>
                  <a:t>Linear Model</a:t>
                </a:r>
              </a:p>
              <a:p>
                <a:pPr lvl="1">
                  <a:spcAft>
                    <a:spcPts val="1200"/>
                  </a:spcAft>
                </a:pPr>
                <a:r>
                  <a:rPr kumimoji="1" lang="en" altLang="zh-CN" dirty="0">
                    <a:latin typeface="Andale Mono" panose="020B0509000000000004" pitchFamily="49" charset="0"/>
                  </a:rPr>
                  <a:t>White-box model</a:t>
                </a:r>
                <a:r>
                  <a:rPr kumimoji="1" lang="en-US" altLang="zh-CN" dirty="0">
                    <a:ea typeface="Cambria Math" panose="02040503050406030204" pitchFamily="18" charset="0"/>
                  </a:rPr>
                  <a:t> </a:t>
                </a:r>
              </a:p>
              <a:p>
                <a:pPr lvl="2">
                  <a:spcAft>
                    <a:spcPts val="1200"/>
                  </a:spcAft>
                </a:pP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𝑓</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1" i="1" smtClean="0">
                            <a:latin typeface="Cambria Math" panose="02040503050406030204" pitchFamily="18" charset="0"/>
                            <a:ea typeface="Cambria Math" panose="02040503050406030204" pitchFamily="18" charset="0"/>
                          </a:rPr>
                          <m:t>𝒙</m:t>
                        </m:r>
                      </m:e>
                    </m:d>
                    <m:r>
                      <a:rPr kumimoji="1" lang="en-US" altLang="zh-CN" b="0" i="1" smtClean="0">
                        <a:latin typeface="Cambria Math" panose="02040503050406030204" pitchFamily="18" charset="0"/>
                        <a:ea typeface="Cambria Math" panose="02040503050406030204" pitchFamily="18" charset="0"/>
                      </a:rPr>
                      <m:t>=</m:t>
                    </m:r>
                    <m:r>
                      <a:rPr kumimoji="1" lang="en-US" altLang="zh-CN" b="1" i="1" smtClean="0">
                        <a:latin typeface="Cambria Math" panose="02040503050406030204" pitchFamily="18" charset="0"/>
                        <a:ea typeface="Cambria Math" panose="02040503050406030204" pitchFamily="18" charset="0"/>
                      </a:rPr>
                      <m:t>𝒘𝒙</m:t>
                    </m:r>
                  </m:oMath>
                </a14:m>
                <a:endParaRPr kumimoji="1" lang="en" altLang="zh-CN" b="1" dirty="0">
                  <a:latin typeface="Andale Mono" panose="020B0509000000000004" pitchFamily="49" charset="0"/>
                </a:endParaRPr>
              </a:p>
              <a:p>
                <a:pPr lvl="1">
                  <a:spcAft>
                    <a:spcPts val="1200"/>
                  </a:spcAft>
                </a:pPr>
                <a:r>
                  <a:rPr kumimoji="1" lang="en" altLang="zh-CN" dirty="0">
                    <a:latin typeface="Andale Mono" panose="020B0509000000000004" pitchFamily="49" charset="0"/>
                  </a:rPr>
                  <a:t>To Estimate the black-box model</a:t>
                </a:r>
              </a:p>
            </p:txBody>
          </p:sp>
        </mc:Choice>
        <mc:Fallback xmlns="">
          <p:sp>
            <p:nvSpPr>
              <p:cNvPr id="12" name="文本占位符 1">
                <a:extLst>
                  <a:ext uri="{FF2B5EF4-FFF2-40B4-BE49-F238E27FC236}">
                    <a16:creationId xmlns:a16="http://schemas.microsoft.com/office/drawing/2014/main" id="{4B776DD5-57D7-E04A-94CB-24768AE6F152}"/>
                  </a:ext>
                </a:extLst>
              </p:cNvPr>
              <p:cNvSpPr txBox="1">
                <a:spLocks noRot="1" noChangeAspect="1" noMove="1" noResize="1" noEditPoints="1" noAdjustHandles="1" noChangeArrowheads="1" noChangeShapeType="1" noTextEdit="1"/>
              </p:cNvSpPr>
              <p:nvPr/>
            </p:nvSpPr>
            <p:spPr>
              <a:xfrm>
                <a:off x="1093552" y="890006"/>
                <a:ext cx="9347619" cy="4606904"/>
              </a:xfrm>
              <a:prstGeom prst="rect">
                <a:avLst/>
              </a:prstGeom>
              <a:blipFill>
                <a:blip r:embed="rId4"/>
                <a:stretch>
                  <a:fillRect l="-950" t="-16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0028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35</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Mojito: An Experience Report Using LIME </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Interpreting Deep Learning Models for Entity Resolution: </a:t>
            </a:r>
            <a:br>
              <a:rPr kumimoji="1" lang="en" altLang="zh-CN" b="1" dirty="0">
                <a:latin typeface="Andale Mono" panose="020B0509000000000004" pitchFamily="49" charset="0"/>
              </a:rPr>
            </a:br>
            <a:r>
              <a:rPr kumimoji="1" lang="en" altLang="zh-CN" b="1" dirty="0">
                <a:latin typeface="Andale Mono" panose="020B0509000000000004" pitchFamily="49" charset="0"/>
              </a:rPr>
              <a:t>An Experience Report Using LIME [3] </a:t>
            </a:r>
          </a:p>
          <a:p>
            <a:pPr>
              <a:spcAft>
                <a:spcPts val="1200"/>
              </a:spcAft>
            </a:pPr>
            <a:r>
              <a:rPr kumimoji="1" lang="en" altLang="zh-CN" dirty="0">
                <a:latin typeface="Andale Mono" panose="020B0509000000000004" pitchFamily="49" charset="0"/>
              </a:rPr>
              <a:t>ER</a:t>
            </a:r>
            <a:r>
              <a:rPr kumimoji="1" lang="zh-CN" altLang="en-US" dirty="0">
                <a:latin typeface="Andale Mono" panose="020B0509000000000004" pitchFamily="49" charset="0"/>
              </a:rPr>
              <a:t> </a:t>
            </a:r>
            <a:r>
              <a:rPr kumimoji="1" lang="en-US" altLang="zh-CN" dirty="0">
                <a:latin typeface="Andale Mono" panose="020B0509000000000004" pitchFamily="49" charset="0"/>
              </a:rPr>
              <a:t>Solutions</a:t>
            </a:r>
          </a:p>
          <a:p>
            <a:pPr lvl="1">
              <a:spcAft>
                <a:spcPts val="1200"/>
              </a:spcAft>
            </a:pPr>
            <a:r>
              <a:rPr kumimoji="1" lang="en-US" altLang="zh-CN" dirty="0">
                <a:latin typeface="Andale Mono" panose="020B0509000000000004" pitchFamily="49" charset="0"/>
              </a:rPr>
              <a:t>Magellan [7]</a:t>
            </a:r>
          </a:p>
          <a:p>
            <a:pPr lvl="1">
              <a:spcAft>
                <a:spcPts val="1200"/>
              </a:spcAft>
            </a:pPr>
            <a:r>
              <a:rPr kumimoji="1" lang="en-US" altLang="zh-CN" dirty="0">
                <a:latin typeface="Andale Mono" panose="020B0509000000000004" pitchFamily="49" charset="0"/>
              </a:rPr>
              <a:t>Deep Learning [6]</a:t>
            </a:r>
            <a:r>
              <a:rPr kumimoji="1" lang="en" altLang="zh-CN" dirty="0">
                <a:latin typeface="Andale Mono" panose="020B0509000000000004" pitchFamily="49" charset="0"/>
              </a:rPr>
              <a:t> </a:t>
            </a:r>
          </a:p>
          <a:p>
            <a:pPr>
              <a:spcAft>
                <a:spcPts val="1200"/>
              </a:spcAft>
            </a:pPr>
            <a:r>
              <a:rPr kumimoji="1" lang="en" altLang="zh-CN" dirty="0">
                <a:latin typeface="Andale Mono" panose="020B0509000000000004" pitchFamily="49" charset="0"/>
              </a:rPr>
              <a:t>Mojito</a:t>
            </a:r>
          </a:p>
          <a:p>
            <a:pPr lvl="1">
              <a:spcAft>
                <a:spcPts val="1200"/>
              </a:spcAft>
            </a:pPr>
            <a:r>
              <a:rPr kumimoji="1" lang="en" altLang="zh-CN" dirty="0">
                <a:latin typeface="Andale Mono" panose="020B0509000000000004" pitchFamily="49" charset="0"/>
              </a:rPr>
              <a:t>Adapted LIME to ER task</a:t>
            </a:r>
          </a:p>
          <a:p>
            <a:pPr lvl="1">
              <a:spcAft>
                <a:spcPts val="1200"/>
              </a:spcAft>
            </a:pPr>
            <a:r>
              <a:rPr kumimoji="1" lang="en" altLang="zh-CN" dirty="0">
                <a:latin typeface="Andale Mono" panose="020B0509000000000004" pitchFamily="49" charset="0"/>
              </a:rPr>
              <a:t>Interpretable explanations of DL models applied to ER</a:t>
            </a:r>
          </a:p>
        </p:txBody>
      </p:sp>
    </p:spTree>
    <p:extLst>
      <p:ext uri="{BB962C8B-B14F-4D97-AF65-F5344CB8AC3E}">
        <p14:creationId xmlns:p14="http://schemas.microsoft.com/office/powerpoint/2010/main" val="261443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36</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Mojito: An Experience Report Using LIME </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59511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Mojito: An Experience Report Using LIME </a:t>
                </a:r>
              </a:p>
              <a:p>
                <a:pPr>
                  <a:spcAft>
                    <a:spcPts val="1200"/>
                  </a:spcAft>
                </a:pPr>
                <a:r>
                  <a:rPr kumimoji="1" lang="en" altLang="zh-CN" dirty="0">
                    <a:latin typeface="Andale Mono" panose="020B0509000000000004" pitchFamily="49" charset="0"/>
                  </a:rPr>
                  <a:t>Recall</a:t>
                </a:r>
              </a:p>
              <a:p>
                <a:pPr lvl="1">
                  <a:spcAft>
                    <a:spcPts val="1200"/>
                  </a:spcAft>
                </a:pPr>
                <a:r>
                  <a:rPr kumimoji="1" lang="en" altLang="zh-CN" dirty="0">
                    <a:latin typeface="Andale Mono" panose="020B0509000000000004" pitchFamily="49" charset="0"/>
                  </a:rPr>
                  <a:t>Entity Resolution </a:t>
                </a:r>
              </a:p>
              <a:p>
                <a:pPr lvl="2">
                  <a:spcAft>
                    <a:spcPts val="1200"/>
                  </a:spcAft>
                </a:pPr>
                <a:r>
                  <a:rPr kumimoji="1" lang="en" altLang="zh-CN" dirty="0">
                    <a:latin typeface="Andale Mono" panose="020B0509000000000004" pitchFamily="49" charset="0"/>
                  </a:rPr>
                  <a:t>Entity</a:t>
                </a:r>
              </a:p>
              <a:p>
                <a:pPr lvl="2">
                  <a:spcAft>
                    <a:spcPts val="1200"/>
                  </a:spcAft>
                </a:pPr>
                <a:r>
                  <a:rPr kumimoji="1" lang="en" altLang="zh-CN" dirty="0">
                    <a:latin typeface="Andale Mono" panose="020B0509000000000004" pitchFamily="49" charset="0"/>
                  </a:rPr>
                  <a:t>Entity Mention</a:t>
                </a:r>
              </a:p>
              <a:p>
                <a:pPr lvl="2">
                  <a:spcAft>
                    <a:spcPts val="1200"/>
                  </a:spcAft>
                </a:pPr>
                <a:r>
                  <a:rPr kumimoji="1" lang="en" altLang="zh-CN" dirty="0">
                    <a:latin typeface="Andale Mono" panose="020B0509000000000004" pitchFamily="49" charset="0"/>
                  </a:rPr>
                  <a:t>Goal: Find all pairs of tuples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𝑢</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𝑈</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𝑣</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𝑉</m:t>
                    </m:r>
                  </m:oMath>
                </a14:m>
                <a:r>
                  <a:rPr kumimoji="1" lang="en" altLang="zh-CN" dirty="0">
                    <a:latin typeface="Andale Mono" panose="020B0509000000000004" pitchFamily="49" charset="0"/>
                  </a:rPr>
                  <a:t>)</a:t>
                </a:r>
              </a:p>
              <a:p>
                <a:pPr lvl="1">
                  <a:spcAft>
                    <a:spcPts val="1200"/>
                  </a:spcAft>
                </a:pPr>
                <a:r>
                  <a:rPr kumimoji="1" lang="en" altLang="zh-CN" dirty="0">
                    <a:latin typeface="Andale Mono" panose="020B0509000000000004" pitchFamily="49" charset="0"/>
                  </a:rPr>
                  <a:t>Binary Classification Problem</a:t>
                </a:r>
              </a:p>
              <a:p>
                <a:pPr lvl="2">
                  <a:spcAft>
                    <a:spcPts val="1200"/>
                  </a:spcAft>
                </a:pPr>
                <a14:m>
                  <m:oMath xmlns:m="http://schemas.openxmlformats.org/officeDocument/2006/math">
                    <m:r>
                      <a:rPr kumimoji="1" lang="en-US" altLang="zh-CN" i="1">
                        <a:latin typeface="Cambria Math" panose="02040503050406030204" pitchFamily="18" charset="0"/>
                        <a:ea typeface="Cambria Math" panose="02040503050406030204" pitchFamily="18" charset="0"/>
                      </a:rPr>
                      <m:t>𝐶</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𝑈</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𝑣</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𝑉</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𝑀𝑎𝑡𝑐h</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𝑁𝑜𝑀𝑎𝑡𝑐h</m:t>
                    </m:r>
                    <m:r>
                      <a:rPr kumimoji="1" lang="en-US" altLang="zh-CN" b="0" i="1" smtClean="0">
                        <a:latin typeface="Cambria Math" panose="02040503050406030204" pitchFamily="18" charset="0"/>
                        <a:ea typeface="Cambria Math" panose="02040503050406030204" pitchFamily="18" charset="0"/>
                      </a:rPr>
                      <m:t>}</m:t>
                    </m:r>
                  </m:oMath>
                </a14:m>
                <a:endParaRPr kumimoji="1" lang="en" altLang="zh-CN" dirty="0">
                  <a:latin typeface="Andale Mono" panose="020B0509000000000004" pitchFamily="49" charset="0"/>
                </a:endParaRPr>
              </a:p>
              <a:p>
                <a:pPr lvl="2">
                  <a:spcAft>
                    <a:spcPts val="1200"/>
                  </a:spcAft>
                </a:pPr>
                <a:r>
                  <a:rPr kumimoji="1" lang="en" altLang="zh-CN" dirty="0">
                    <a:latin typeface="Andale Mono" panose="020B0509000000000004" pitchFamily="49" charset="0"/>
                  </a:rPr>
                  <a:t>Training Set: </a:t>
                </a:r>
                <a14:m>
                  <m:oMath xmlns:m="http://schemas.openxmlformats.org/officeDocument/2006/math">
                    <m:r>
                      <m:rPr>
                        <m:sty m:val="p"/>
                      </m:rPr>
                      <a:rPr kumimoji="1" lang="el-GR" altLang="zh-CN" i="1" smtClean="0">
                        <a:latin typeface="Cambria Math" panose="02040503050406030204" pitchFamily="18" charset="0"/>
                        <a:ea typeface="Cambria Math" panose="02040503050406030204" pitchFamily="18" charset="0"/>
                      </a:rPr>
                      <m:t>Γ</m:t>
                    </m:r>
                  </m:oMath>
                </a14:m>
                <a:endParaRPr kumimoji="1" lang="en-US" altLang="zh-CN" i="1" dirty="0">
                  <a:latin typeface="Cambria Math" panose="02040503050406030204" pitchFamily="18" charset="0"/>
                  <a:ea typeface="Cambria Math" panose="02040503050406030204" pitchFamily="18" charset="0"/>
                </a:endParaRPr>
              </a:p>
              <a:p>
                <a:pPr lvl="3">
                  <a:spcAft>
                    <a:spcPts val="1200"/>
                  </a:spcAft>
                </a:pPr>
                <a14:m>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&lt;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𝑈</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𝑣</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𝑉</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𝑙</m:t>
                    </m:r>
                    <m:r>
                      <a:rPr kumimoji="1" lang="en-US" altLang="zh-CN" b="0" i="1" smtClean="0">
                        <a:latin typeface="Cambria Math" panose="02040503050406030204" pitchFamily="18" charset="0"/>
                        <a:ea typeface="Cambria Math" panose="02040503050406030204" pitchFamily="18" charset="0"/>
                      </a:rPr>
                      <m:t>&gt;</m:t>
                    </m:r>
                  </m:oMath>
                </a14:m>
                <a:endParaRPr kumimoji="1" lang="en" altLang="zh-CN" dirty="0">
                  <a:latin typeface="Andale Mono" panose="020B0509000000000004" pitchFamily="49" charset="0"/>
                </a:endParaRPr>
              </a:p>
            </p:txBody>
          </p:sp>
        </mc:Choice>
        <mc:Fallback xmlns="">
          <p:sp>
            <p:nvSpPr>
              <p:cNvPr id="7" name="文本占位符 1">
                <a:extLst>
                  <a:ext uri="{FF2B5EF4-FFF2-40B4-BE49-F238E27FC236}">
                    <a16:creationId xmlns:a16="http://schemas.microsoft.com/office/drawing/2014/main" id="{8663DA10-CD31-D940-BDB4-AC2BD4047A2F}"/>
                  </a:ext>
                </a:extLst>
              </p:cNvPr>
              <p:cNvSpPr txBox="1">
                <a:spLocks noRot="1" noChangeAspect="1" noMove="1" noResize="1" noEditPoints="1" noAdjustHandles="1" noChangeArrowheads="1" noChangeShapeType="1" noTextEdit="1"/>
              </p:cNvSpPr>
              <p:nvPr/>
            </p:nvSpPr>
            <p:spPr>
              <a:xfrm>
                <a:off x="559103" y="761240"/>
                <a:ext cx="10446807" cy="5595110"/>
              </a:xfrm>
              <a:prstGeom prst="rect">
                <a:avLst/>
              </a:prstGeom>
              <a:blipFill>
                <a:blip r:embed="rId4"/>
                <a:stretch>
                  <a:fillRect l="-850" t="-1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8747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37</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Mojito: An Experience Report Using LIME </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Mojito: An Experience Report Using LIME </a:t>
            </a:r>
          </a:p>
          <a:p>
            <a:pPr>
              <a:spcAft>
                <a:spcPts val="1200"/>
              </a:spcAft>
            </a:pPr>
            <a:r>
              <a:rPr kumimoji="1" lang="en" altLang="zh-CN" dirty="0">
                <a:latin typeface="Andale Mono" panose="020B0509000000000004" pitchFamily="49" charset="0"/>
              </a:rPr>
              <a:t>Explain ER Prediction</a:t>
            </a:r>
          </a:p>
          <a:p>
            <a:pPr lvl="1">
              <a:spcAft>
                <a:spcPts val="1200"/>
              </a:spcAft>
            </a:pPr>
            <a:r>
              <a:rPr kumimoji="1" lang="en" altLang="zh-CN" dirty="0">
                <a:latin typeface="Andale Mono" panose="020B0509000000000004" pitchFamily="49" charset="0"/>
              </a:rPr>
              <a:t>Relationship</a:t>
            </a:r>
          </a:p>
          <a:p>
            <a:pPr lvl="2">
              <a:spcAft>
                <a:spcPts val="1200"/>
              </a:spcAft>
            </a:pPr>
            <a:r>
              <a:rPr kumimoji="1" lang="en" altLang="zh-CN" dirty="0">
                <a:latin typeface="Andale Mono" panose="020B0509000000000004" pitchFamily="49" charset="0"/>
              </a:rPr>
              <a:t>Components of the record</a:t>
            </a:r>
          </a:p>
          <a:p>
            <a:pPr lvl="2">
              <a:spcAft>
                <a:spcPts val="1200"/>
              </a:spcAft>
            </a:pPr>
            <a:r>
              <a:rPr kumimoji="1" lang="en" altLang="zh-CN" dirty="0">
                <a:latin typeface="Andale Mono" panose="020B0509000000000004" pitchFamily="49" charset="0"/>
              </a:rPr>
              <a:t>Model’s prediction</a:t>
            </a:r>
          </a:p>
        </p:txBody>
      </p:sp>
    </p:spTree>
    <p:extLst>
      <p:ext uri="{BB962C8B-B14F-4D97-AF65-F5344CB8AC3E}">
        <p14:creationId xmlns:p14="http://schemas.microsoft.com/office/powerpoint/2010/main" val="1228724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38</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Mojito: An Experience Report Using LIME </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Mojito: An Experience Report Using LIME </a:t>
                </a:r>
              </a:p>
              <a:p>
                <a:pPr>
                  <a:spcAft>
                    <a:spcPts val="1200"/>
                  </a:spcAft>
                </a:pPr>
                <a:r>
                  <a:rPr kumimoji="1" lang="en" altLang="zh-CN" dirty="0">
                    <a:latin typeface="Andale Mono" panose="020B0509000000000004" pitchFamily="49" charset="0"/>
                  </a:rPr>
                  <a:t>Approaches </a:t>
                </a:r>
              </a:p>
              <a:p>
                <a:pPr marL="914400" lvl="1" indent="-457200">
                  <a:spcAft>
                    <a:spcPts val="1200"/>
                  </a:spcAft>
                  <a:buFont typeface="+mj-lt"/>
                  <a:buAutoNum type="arabicPeriod"/>
                </a:pPr>
                <a:r>
                  <a:rPr kumimoji="1" lang="en" altLang="zh-CN" dirty="0">
                    <a:latin typeface="Andale Mono" panose="020B0509000000000004" pitchFamily="49" charset="0"/>
                  </a:rPr>
                  <a:t>Representative text sequence </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𝑇</m:t>
                        </m:r>
                      </m:e>
                      <m:sup>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𝑣</m:t>
                        </m:r>
                      </m:sup>
                    </m:sSup>
                    <m:r>
                      <a:rPr kumimoji="1" lang="en-US" altLang="zh-CN" i="1">
                        <a:latin typeface="Cambria Math" panose="02040503050406030204" pitchFamily="18" charset="0"/>
                        <a:ea typeface="Cambria Math" panose="02040503050406030204" pitchFamily="18" charset="0"/>
                      </a:rPr>
                      <m:t> </m:t>
                    </m:r>
                  </m:oMath>
                </a14:m>
                <a:endParaRPr kumimoji="1" lang="en-US" altLang="zh-CN" dirty="0">
                  <a:latin typeface="Andale Mono" panose="020B0509000000000004" pitchFamily="49" charset="0"/>
                  <a:ea typeface="Cambria Math" panose="02040503050406030204" pitchFamily="18" charset="0"/>
                </a:endParaRPr>
              </a:p>
              <a:p>
                <a:pPr lvl="2">
                  <a:spcAft>
                    <a:spcPts val="1200"/>
                  </a:spcAft>
                </a:pPr>
                <a:r>
                  <a:rPr kumimoji="1" lang="en" altLang="zh-CN" dirty="0">
                    <a:latin typeface="Andale Mono" panose="020B0509000000000004" pitchFamily="49" charset="0"/>
                  </a:rPr>
                  <a:t>Extended tokens: add prefix</a:t>
                </a:r>
              </a:p>
              <a:p>
                <a:pPr lvl="3">
                  <a:spcAft>
                    <a:spcPts val="1200"/>
                  </a:spcAft>
                </a:pPr>
                <a:r>
                  <a:rPr kumimoji="1" lang="en" altLang="zh-CN" dirty="0">
                    <a:latin typeface="Andale Mono" panose="020B0509000000000004" pitchFamily="49" charset="0"/>
                  </a:rPr>
                  <a:t>Left or right</a:t>
                </a:r>
              </a:p>
              <a:p>
                <a:pPr lvl="3">
                  <a:spcAft>
                    <a:spcPts val="1200"/>
                  </a:spcAft>
                </a:pPr>
                <a:r>
                  <a:rPr kumimoji="1" lang="en" altLang="zh-CN" dirty="0">
                    <a:latin typeface="Andale Mono" panose="020B0509000000000004" pitchFamily="49" charset="0"/>
                  </a:rPr>
                  <a:t>Attribute</a:t>
                </a:r>
              </a:p>
              <a:p>
                <a:pPr>
                  <a:spcAft>
                    <a:spcPts val="1200"/>
                  </a:spcAft>
                </a:pPr>
                <a:endParaRPr kumimoji="1" lang="en" altLang="zh-CN" dirty="0">
                  <a:latin typeface="Andale Mono" panose="020B0509000000000004" pitchFamily="49" charset="0"/>
                </a:endParaRPr>
              </a:p>
            </p:txBody>
          </p:sp>
        </mc:Choice>
        <mc:Fallback xmlns="">
          <p:sp>
            <p:nvSpPr>
              <p:cNvPr id="7" name="文本占位符 1">
                <a:extLst>
                  <a:ext uri="{FF2B5EF4-FFF2-40B4-BE49-F238E27FC236}">
                    <a16:creationId xmlns:a16="http://schemas.microsoft.com/office/drawing/2014/main" id="{8663DA10-CD31-D940-BDB4-AC2BD4047A2F}"/>
                  </a:ext>
                </a:extLst>
              </p:cNvPr>
              <p:cNvSpPr txBox="1">
                <a:spLocks noRot="1" noChangeAspect="1" noMove="1" noResize="1" noEditPoints="1" noAdjustHandles="1" noChangeArrowheads="1" noChangeShapeType="1" noTextEdit="1"/>
              </p:cNvSpPr>
              <p:nvPr/>
            </p:nvSpPr>
            <p:spPr>
              <a:xfrm>
                <a:off x="559103" y="761240"/>
                <a:ext cx="10446807" cy="5374160"/>
              </a:xfrm>
              <a:prstGeom prst="rect">
                <a:avLst/>
              </a:prstGeom>
              <a:blipFill>
                <a:blip r:embed="rId4"/>
                <a:stretch>
                  <a:fillRect l="-850" t="-1655"/>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6FC233A5-ED76-6946-8CAB-047B208CD014}"/>
              </a:ext>
            </a:extLst>
          </p:cNvPr>
          <p:cNvPicPr>
            <a:picLocks noChangeAspect="1"/>
          </p:cNvPicPr>
          <p:nvPr/>
        </p:nvPicPr>
        <p:blipFill>
          <a:blip r:embed="rId5"/>
          <a:stretch>
            <a:fillRect/>
          </a:stretch>
        </p:blipFill>
        <p:spPr>
          <a:xfrm>
            <a:off x="0" y="3890922"/>
            <a:ext cx="12192000" cy="2015892"/>
          </a:xfrm>
          <a:prstGeom prst="rect">
            <a:avLst/>
          </a:prstGeom>
        </p:spPr>
      </p:pic>
    </p:spTree>
    <p:extLst>
      <p:ext uri="{BB962C8B-B14F-4D97-AF65-F5344CB8AC3E}">
        <p14:creationId xmlns:p14="http://schemas.microsoft.com/office/powerpoint/2010/main" val="1136734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39</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Mojito: An Experience Report Using LIME </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Mojito: An Experience Report Using LIME </a:t>
                </a:r>
              </a:p>
              <a:p>
                <a:pPr>
                  <a:spcAft>
                    <a:spcPts val="1200"/>
                  </a:spcAft>
                </a:pPr>
                <a:r>
                  <a:rPr kumimoji="1" lang="en" altLang="zh-CN" dirty="0">
                    <a:latin typeface="Andale Mono" panose="020B0509000000000004" pitchFamily="49" charset="0"/>
                  </a:rPr>
                  <a:t>Approaches </a:t>
                </a:r>
              </a:p>
              <a:p>
                <a:pPr marL="914400" lvl="1" indent="-457200">
                  <a:spcAft>
                    <a:spcPts val="1200"/>
                  </a:spcAft>
                  <a:buFont typeface="+mj-lt"/>
                  <a:buAutoNum type="arabicPeriod"/>
                </a:pPr>
                <a:r>
                  <a:rPr kumimoji="1" lang="en" altLang="zh-CN" dirty="0">
                    <a:latin typeface="Andale Mono" panose="020B0509000000000004" pitchFamily="49" charset="0"/>
                  </a:rPr>
                  <a:t>Representative text sequence </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𝑇</m:t>
                        </m:r>
                      </m:e>
                      <m:sup>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𝑣</m:t>
                        </m:r>
                      </m:sup>
                    </m:sSup>
                    <m:r>
                      <a:rPr kumimoji="1" lang="en-US" altLang="zh-CN" i="1">
                        <a:latin typeface="Cambria Math" panose="02040503050406030204" pitchFamily="18" charset="0"/>
                        <a:ea typeface="Cambria Math" panose="02040503050406030204" pitchFamily="18" charset="0"/>
                      </a:rPr>
                      <m:t> </m:t>
                    </m:r>
                  </m:oMath>
                </a14:m>
                <a:endParaRPr kumimoji="1" lang="en-US" altLang="zh-CN" dirty="0">
                  <a:latin typeface="Andale Mono" panose="020B0509000000000004" pitchFamily="49" charset="0"/>
                  <a:ea typeface="Cambria Math" panose="02040503050406030204" pitchFamily="18" charset="0"/>
                </a:endParaRPr>
              </a:p>
              <a:p>
                <a:pPr lvl="2">
                  <a:spcAft>
                    <a:spcPts val="1200"/>
                  </a:spcAft>
                </a:pPr>
                <a:r>
                  <a:rPr kumimoji="1" lang="en" altLang="zh-CN" dirty="0">
                    <a:latin typeface="Andale Mono" panose="020B0509000000000004" pitchFamily="49" charset="0"/>
                  </a:rPr>
                  <a:t>Extended tokens </a:t>
                </a:r>
              </a:p>
              <a:p>
                <a:pPr marL="914400" lvl="1" indent="-457200">
                  <a:spcAft>
                    <a:spcPts val="1200"/>
                  </a:spcAft>
                  <a:buFont typeface="+mj-lt"/>
                  <a:buAutoNum type="arabicPeriod"/>
                </a:pPr>
                <a:r>
                  <a:rPr kumimoji="1" lang="en" altLang="zh-CN" dirty="0">
                    <a:latin typeface="Andale Mono" panose="020B0509000000000004" pitchFamily="49" charset="0"/>
                  </a:rPr>
                  <a:t>Perturbation</a:t>
                </a:r>
              </a:p>
              <a:p>
                <a:pPr lvl="2">
                  <a:spcAft>
                    <a:spcPts val="1200"/>
                  </a:spcAft>
                </a:pPr>
                <a:r>
                  <a:rPr kumimoji="1" lang="en" altLang="zh-CN" dirty="0">
                    <a:latin typeface="Andale Mono" panose="020B0509000000000004" pitchFamily="49" charset="0"/>
                  </a:rPr>
                  <a:t>LIME_DROP</a:t>
                </a:r>
              </a:p>
              <a:p>
                <a:pPr lvl="3">
                  <a:spcAft>
                    <a:spcPts val="1200"/>
                  </a:spcAft>
                </a:pPr>
                <a:r>
                  <a:rPr kumimoji="1" lang="en" altLang="zh-CN" dirty="0">
                    <a:latin typeface="Andale Mono" panose="020B0509000000000004" pitchFamily="49" charset="0"/>
                  </a:rPr>
                  <a:t>Generating more </a:t>
                </a:r>
                <a:r>
                  <a:rPr kumimoji="1" lang="en" altLang="zh-CN" b="1" dirty="0">
                    <a:latin typeface="Andale Mono" panose="020B0509000000000004" pitchFamily="49" charset="0"/>
                  </a:rPr>
                  <a:t>NoMatch</a:t>
                </a:r>
                <a:r>
                  <a:rPr kumimoji="1" lang="en" altLang="zh-CN" dirty="0">
                    <a:latin typeface="Andale Mono" panose="020B0509000000000004" pitchFamily="49" charset="0"/>
                  </a:rPr>
                  <a:t> predictions</a:t>
                </a:r>
              </a:p>
              <a:p>
                <a:pPr lvl="2">
                  <a:spcAft>
                    <a:spcPts val="1200"/>
                  </a:spcAft>
                </a:pPr>
                <a:r>
                  <a:rPr kumimoji="1" lang="en" altLang="zh-CN" dirty="0">
                    <a:latin typeface="Andale Mono" panose="020B0509000000000004" pitchFamily="49" charset="0"/>
                  </a:rPr>
                  <a:t>LIME_COPY</a:t>
                </a:r>
              </a:p>
              <a:p>
                <a:pPr lvl="3">
                  <a:spcAft>
                    <a:spcPts val="1200"/>
                  </a:spcAft>
                </a:pPr>
                <a:r>
                  <a:rPr kumimoji="1" lang="en" altLang="zh-CN" dirty="0">
                    <a:latin typeface="Andale Mono" panose="020B0509000000000004" pitchFamily="49" charset="0"/>
                  </a:rPr>
                  <a:t>Copying attributes from left to right (vice versa)</a:t>
                </a:r>
              </a:p>
              <a:p>
                <a:pPr lvl="3">
                  <a:spcAft>
                    <a:spcPts val="1200"/>
                  </a:spcAft>
                </a:pPr>
                <a:r>
                  <a:rPr kumimoji="1" lang="en" altLang="zh-CN" dirty="0">
                    <a:latin typeface="Andale Mono" panose="020B0509000000000004" pitchFamily="49" charset="0"/>
                  </a:rPr>
                  <a:t>Generating more </a:t>
                </a:r>
                <a:r>
                  <a:rPr kumimoji="1" lang="en" altLang="zh-CN" b="1" dirty="0">
                    <a:latin typeface="Andale Mono" panose="020B0509000000000004" pitchFamily="49" charset="0"/>
                  </a:rPr>
                  <a:t>Match</a:t>
                </a:r>
                <a:r>
                  <a:rPr kumimoji="1" lang="en" altLang="zh-CN" dirty="0">
                    <a:latin typeface="Andale Mono" panose="020B0509000000000004" pitchFamily="49" charset="0"/>
                  </a:rPr>
                  <a:t> predictions</a:t>
                </a:r>
              </a:p>
              <a:p>
                <a:pPr>
                  <a:spcAft>
                    <a:spcPts val="1200"/>
                  </a:spcAft>
                </a:pPr>
                <a:endParaRPr kumimoji="1" lang="en" altLang="zh-CN" dirty="0">
                  <a:latin typeface="Andale Mono" panose="020B0509000000000004" pitchFamily="49" charset="0"/>
                </a:endParaRPr>
              </a:p>
            </p:txBody>
          </p:sp>
        </mc:Choice>
        <mc:Fallback xmlns="">
          <p:sp>
            <p:nvSpPr>
              <p:cNvPr id="7" name="文本占位符 1">
                <a:extLst>
                  <a:ext uri="{FF2B5EF4-FFF2-40B4-BE49-F238E27FC236}">
                    <a16:creationId xmlns:a16="http://schemas.microsoft.com/office/drawing/2014/main" id="{8663DA10-CD31-D940-BDB4-AC2BD4047A2F}"/>
                  </a:ext>
                </a:extLst>
              </p:cNvPr>
              <p:cNvSpPr txBox="1">
                <a:spLocks noRot="1" noChangeAspect="1" noMove="1" noResize="1" noEditPoints="1" noAdjustHandles="1" noChangeArrowheads="1" noChangeShapeType="1" noTextEdit="1"/>
              </p:cNvSpPr>
              <p:nvPr/>
            </p:nvSpPr>
            <p:spPr>
              <a:xfrm>
                <a:off x="559103" y="761240"/>
                <a:ext cx="10446807" cy="5374160"/>
              </a:xfrm>
              <a:prstGeom prst="rect">
                <a:avLst/>
              </a:prstGeom>
              <a:blipFill>
                <a:blip r:embed="rId4"/>
                <a:stretch>
                  <a:fillRect l="-850" t="-1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7683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a:extLst>
              <a:ext uri="{FF2B5EF4-FFF2-40B4-BE49-F238E27FC236}">
                <a16:creationId xmlns:a16="http://schemas.microsoft.com/office/drawing/2014/main" id="{3CC23EDE-4FE2-A440-8B9C-4A1E5B117CE3}"/>
              </a:ext>
            </a:extLst>
          </p:cNvPr>
          <p:cNvPicPr>
            <a:picLocks noGrp="1" noChangeAspect="1"/>
          </p:cNvPicPr>
          <p:nvPr>
            <p:ph sz="half" idx="13"/>
          </p:nvPr>
        </p:nvPicPr>
        <p:blipFill>
          <a:blip r:embed="rId3"/>
          <a:stretch>
            <a:fillRect/>
          </a:stretch>
        </p:blipFill>
        <p:spPr>
          <a:xfrm>
            <a:off x="2395930" y="2305883"/>
            <a:ext cx="7368389" cy="3431403"/>
          </a:xfrm>
        </p:spPr>
      </p:pic>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4</a:t>
            </a:fld>
            <a:endParaRPr lang="zh-CN" altLang="en-US" dirty="0"/>
          </a:p>
        </p:txBody>
      </p:sp>
      <p:pic>
        <p:nvPicPr>
          <p:cNvPr id="12" name="图片 11">
            <a:extLst>
              <a:ext uri="{FF2B5EF4-FFF2-40B4-BE49-F238E27FC236}">
                <a16:creationId xmlns:a16="http://schemas.microsoft.com/office/drawing/2014/main" id="{BD0822FC-59C1-6E42-9149-256F1B0807C8}"/>
              </a:ext>
            </a:extLst>
          </p:cNvPr>
          <p:cNvPicPr>
            <a:picLocks noChangeAspect="1"/>
          </p:cNvPicPr>
          <p:nvPr/>
        </p:nvPicPr>
        <p:blipFill>
          <a:blip r:embed="rId4"/>
          <a:stretch>
            <a:fillRect/>
          </a:stretch>
        </p:blipFill>
        <p:spPr>
          <a:xfrm>
            <a:off x="11005910" y="72027"/>
            <a:ext cx="1087664" cy="689213"/>
          </a:xfrm>
          <a:prstGeom prst="rect">
            <a:avLst/>
          </a:prstGeom>
        </p:spPr>
      </p:pic>
      <p:sp>
        <p:nvSpPr>
          <p:cNvPr id="13" name="页脚占位符 5">
            <a:extLst>
              <a:ext uri="{FF2B5EF4-FFF2-40B4-BE49-F238E27FC236}">
                <a16:creationId xmlns:a16="http://schemas.microsoft.com/office/drawing/2014/main" id="{6F3802DD-EC78-364F-8892-A3B18D899A16}"/>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Why do we need Model Explanations?</a:t>
            </a:r>
          </a:p>
        </p:txBody>
      </p:sp>
      <p:sp>
        <p:nvSpPr>
          <p:cNvPr id="14" name="文本占位符 1">
            <a:extLst>
              <a:ext uri="{FF2B5EF4-FFF2-40B4-BE49-F238E27FC236}">
                <a16:creationId xmlns:a16="http://schemas.microsoft.com/office/drawing/2014/main" id="{C3BFBCEE-D695-CE4C-BA1E-FFC564CF53E9}"/>
              </a:ext>
            </a:extLst>
          </p:cNvPr>
          <p:cNvSpPr txBox="1">
            <a:spLocks/>
          </p:cNvSpPr>
          <p:nvPr/>
        </p:nvSpPr>
        <p:spPr>
          <a:xfrm>
            <a:off x="638421" y="1120714"/>
            <a:ext cx="5849466" cy="781200"/>
          </a:xfrm>
          <a:prstGeom prst="rect">
            <a:avLst/>
          </a:prstGeom>
        </p:spPr>
        <p:txBody>
          <a:bodyPr rtlCol="0" anchor="b">
            <a:norm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kumimoji="1" lang="en-US" altLang="zh-CN" sz="2000" dirty="0">
                <a:latin typeface="Andale Mono" panose="020B0509000000000004" pitchFamily="49" charset="0"/>
              </a:rPr>
              <a:t>Also need to know if you can trust a model...</a:t>
            </a:r>
            <a:endParaRPr kumimoji="1" lang="zh-CN" altLang="en-US" sz="2000" dirty="0">
              <a:latin typeface="Andale Mono" panose="020B0509000000000004" pitchFamily="49" charset="0"/>
            </a:endParaRPr>
          </a:p>
        </p:txBody>
      </p:sp>
    </p:spTree>
    <p:extLst>
      <p:ext uri="{BB962C8B-B14F-4D97-AF65-F5344CB8AC3E}">
        <p14:creationId xmlns:p14="http://schemas.microsoft.com/office/powerpoint/2010/main" val="1434393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40</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Mojito: An Experience Report Using LIME </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Mojito: An Experience Report Using LIME </a:t>
                </a:r>
              </a:p>
              <a:p>
                <a:pPr>
                  <a:spcAft>
                    <a:spcPts val="1200"/>
                  </a:spcAft>
                </a:pPr>
                <a:r>
                  <a:rPr kumimoji="1" lang="en" altLang="zh-CN" dirty="0">
                    <a:latin typeface="Andale Mono" panose="020B0509000000000004" pitchFamily="49" charset="0"/>
                  </a:rPr>
                  <a:t>Approaches </a:t>
                </a:r>
              </a:p>
              <a:p>
                <a:pPr marL="914400" lvl="1" indent="-457200">
                  <a:spcAft>
                    <a:spcPts val="1200"/>
                  </a:spcAft>
                  <a:buFont typeface="+mj-lt"/>
                  <a:buAutoNum type="arabicPeriod"/>
                </a:pPr>
                <a:r>
                  <a:rPr kumimoji="1" lang="en" altLang="zh-CN" dirty="0">
                    <a:latin typeface="Andale Mono" panose="020B0509000000000004" pitchFamily="49" charset="0"/>
                  </a:rPr>
                  <a:t>Representative text sequence </a:t>
                </a:r>
                <a14:m>
                  <m:oMath xmlns:m="http://schemas.openxmlformats.org/officeDocument/2006/math">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𝑇</m:t>
                        </m:r>
                      </m:e>
                      <m:sup>
                        <m:r>
                          <a:rPr kumimoji="1" lang="en-US" altLang="zh-CN" i="1">
                            <a:latin typeface="Cambria Math" panose="02040503050406030204" pitchFamily="18" charset="0"/>
                            <a:ea typeface="Cambria Math" panose="02040503050406030204" pitchFamily="18" charset="0"/>
                          </a:rPr>
                          <m:t>𝑢</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𝑣</m:t>
                        </m:r>
                      </m:sup>
                    </m:sSup>
                    <m:r>
                      <a:rPr kumimoji="1" lang="en-US" altLang="zh-CN" i="1">
                        <a:latin typeface="Cambria Math" panose="02040503050406030204" pitchFamily="18" charset="0"/>
                        <a:ea typeface="Cambria Math" panose="02040503050406030204" pitchFamily="18" charset="0"/>
                      </a:rPr>
                      <m:t> </m:t>
                    </m:r>
                  </m:oMath>
                </a14:m>
                <a:endParaRPr kumimoji="1" lang="en-US" altLang="zh-CN" dirty="0">
                  <a:latin typeface="Andale Mono" panose="020B0509000000000004" pitchFamily="49" charset="0"/>
                  <a:ea typeface="Cambria Math" panose="02040503050406030204" pitchFamily="18" charset="0"/>
                </a:endParaRPr>
              </a:p>
              <a:p>
                <a:pPr lvl="2">
                  <a:spcAft>
                    <a:spcPts val="1200"/>
                  </a:spcAft>
                </a:pPr>
                <a:r>
                  <a:rPr kumimoji="1" lang="en" altLang="zh-CN" dirty="0">
                    <a:latin typeface="Andale Mono" panose="020B0509000000000004" pitchFamily="49" charset="0"/>
                  </a:rPr>
                  <a:t>Extended tokens </a:t>
                </a:r>
              </a:p>
              <a:p>
                <a:pPr marL="914400" lvl="1" indent="-457200">
                  <a:spcAft>
                    <a:spcPts val="1200"/>
                  </a:spcAft>
                  <a:buFont typeface="+mj-lt"/>
                  <a:buAutoNum type="arabicPeriod"/>
                </a:pPr>
                <a:r>
                  <a:rPr kumimoji="1" lang="en" altLang="zh-CN" dirty="0">
                    <a:latin typeface="Andale Mono" panose="020B0509000000000004" pitchFamily="49" charset="0"/>
                  </a:rPr>
                  <a:t>Perturbation</a:t>
                </a:r>
              </a:p>
              <a:p>
                <a:pPr lvl="2">
                  <a:spcAft>
                    <a:spcPts val="1200"/>
                  </a:spcAft>
                </a:pPr>
                <a:r>
                  <a:rPr kumimoji="1" lang="en" altLang="zh-CN" dirty="0">
                    <a:latin typeface="Andale Mono" panose="020B0509000000000004" pitchFamily="49" charset="0"/>
                  </a:rPr>
                  <a:t>LIME_DROP</a:t>
                </a:r>
              </a:p>
              <a:p>
                <a:pPr lvl="2">
                  <a:spcAft>
                    <a:spcPts val="1200"/>
                  </a:spcAft>
                </a:pPr>
                <a:r>
                  <a:rPr kumimoji="1" lang="en" altLang="zh-CN" dirty="0">
                    <a:latin typeface="Andale Mono" panose="020B0509000000000004" pitchFamily="49" charset="0"/>
                  </a:rPr>
                  <a:t>LIME_COPY</a:t>
                </a:r>
              </a:p>
            </p:txBody>
          </p:sp>
        </mc:Choice>
        <mc:Fallback xmlns="">
          <p:sp>
            <p:nvSpPr>
              <p:cNvPr id="7" name="文本占位符 1">
                <a:extLst>
                  <a:ext uri="{FF2B5EF4-FFF2-40B4-BE49-F238E27FC236}">
                    <a16:creationId xmlns:a16="http://schemas.microsoft.com/office/drawing/2014/main" id="{8663DA10-CD31-D940-BDB4-AC2BD4047A2F}"/>
                  </a:ext>
                </a:extLst>
              </p:cNvPr>
              <p:cNvSpPr txBox="1">
                <a:spLocks noRot="1" noChangeAspect="1" noMove="1" noResize="1" noEditPoints="1" noAdjustHandles="1" noChangeArrowheads="1" noChangeShapeType="1" noTextEdit="1"/>
              </p:cNvSpPr>
              <p:nvPr/>
            </p:nvSpPr>
            <p:spPr>
              <a:xfrm>
                <a:off x="559103" y="761240"/>
                <a:ext cx="10446807" cy="5374160"/>
              </a:xfrm>
              <a:prstGeom prst="rect">
                <a:avLst/>
              </a:prstGeom>
              <a:blipFill>
                <a:blip r:embed="rId4"/>
                <a:stretch>
                  <a:fillRect l="-850" t="-165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22AAC9F-2209-E14D-9554-A3E34FB2C08B}"/>
              </a:ext>
            </a:extLst>
          </p:cNvPr>
          <p:cNvPicPr>
            <a:picLocks noChangeAspect="1"/>
          </p:cNvPicPr>
          <p:nvPr/>
        </p:nvPicPr>
        <p:blipFill>
          <a:blip r:embed="rId5"/>
          <a:stretch>
            <a:fillRect/>
          </a:stretch>
        </p:blipFill>
        <p:spPr>
          <a:xfrm>
            <a:off x="0" y="4340458"/>
            <a:ext cx="12192000" cy="2015892"/>
          </a:xfrm>
          <a:prstGeom prst="rect">
            <a:avLst/>
          </a:prstGeom>
        </p:spPr>
      </p:pic>
    </p:spTree>
    <p:extLst>
      <p:ext uri="{BB962C8B-B14F-4D97-AF65-F5344CB8AC3E}">
        <p14:creationId xmlns:p14="http://schemas.microsoft.com/office/powerpoint/2010/main" val="2059305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FD3B97A-DCD2-1142-B0D4-2185563CA2C1}"/>
              </a:ext>
            </a:extLst>
          </p:cNvPr>
          <p:cNvPicPr>
            <a:picLocks noChangeAspect="1"/>
          </p:cNvPicPr>
          <p:nvPr/>
        </p:nvPicPr>
        <p:blipFill>
          <a:blip r:embed="rId3"/>
          <a:stretch>
            <a:fillRect/>
          </a:stretch>
        </p:blipFill>
        <p:spPr>
          <a:xfrm>
            <a:off x="4918841" y="1147908"/>
            <a:ext cx="6087069" cy="5710091"/>
          </a:xfrm>
          <a:prstGeom prst="rect">
            <a:avLst/>
          </a:prstGeom>
        </p:spPr>
      </p:pic>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41</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4"/>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Mojito: An Experience Report Using LIME </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Mojito: An Experience Report Using LIME </a:t>
            </a:r>
          </a:p>
          <a:p>
            <a:pPr>
              <a:spcAft>
                <a:spcPts val="1200"/>
              </a:spcAft>
            </a:pPr>
            <a:r>
              <a:rPr kumimoji="1" lang="en" altLang="zh-CN" dirty="0">
                <a:latin typeface="Andale Mono" panose="020B0509000000000004" pitchFamily="49" charset="0"/>
              </a:rPr>
              <a:t>iTunes-amazon dataset</a:t>
            </a:r>
          </a:p>
          <a:p>
            <a:pPr lvl="1">
              <a:spcAft>
                <a:spcPts val="1200"/>
              </a:spcAft>
            </a:pPr>
            <a:r>
              <a:rPr kumimoji="1" lang="en" altLang="zh-CN" dirty="0">
                <a:latin typeface="Andale Mono" panose="020B0509000000000004" pitchFamily="49" charset="0"/>
              </a:rPr>
              <a:t>Importance</a:t>
            </a:r>
          </a:p>
          <a:p>
            <a:pPr lvl="2">
              <a:spcAft>
                <a:spcPts val="1200"/>
              </a:spcAft>
            </a:pPr>
            <a:r>
              <a:rPr kumimoji="1" lang="en" altLang="zh-CN" i="1" dirty="0">
                <a:latin typeface="Andale Mono" panose="020B0509000000000004" pitchFamily="49" charset="0"/>
              </a:rPr>
              <a:t>Time </a:t>
            </a:r>
            <a:r>
              <a:rPr kumimoji="1" lang="en" altLang="zh-CN" dirty="0">
                <a:latin typeface="Andale Mono" panose="020B0509000000000004" pitchFamily="49" charset="0"/>
              </a:rPr>
              <a:t>attribute</a:t>
            </a:r>
          </a:p>
          <a:p>
            <a:pPr lvl="1">
              <a:spcAft>
                <a:spcPts val="1200"/>
              </a:spcAft>
            </a:pPr>
            <a:r>
              <a:rPr kumimoji="1" lang="en" altLang="zh-CN" dirty="0">
                <a:latin typeface="Andale Mono" panose="020B0509000000000004" pitchFamily="49" charset="0"/>
              </a:rPr>
              <a:t>Little relevance</a:t>
            </a:r>
          </a:p>
          <a:p>
            <a:pPr lvl="2">
              <a:spcAft>
                <a:spcPts val="1200"/>
              </a:spcAft>
            </a:pPr>
            <a:r>
              <a:rPr kumimoji="1" lang="en" altLang="zh-CN" i="1" dirty="0">
                <a:latin typeface="Andale Mono" panose="020B0509000000000004" pitchFamily="49" charset="0"/>
              </a:rPr>
              <a:t>Song name</a:t>
            </a:r>
          </a:p>
          <a:p>
            <a:pPr lvl="2">
              <a:spcAft>
                <a:spcPts val="1200"/>
              </a:spcAft>
            </a:pPr>
            <a:r>
              <a:rPr kumimoji="1" lang="en" altLang="zh-CN" i="1" dirty="0">
                <a:latin typeface="Andale Mono" panose="020B0509000000000004" pitchFamily="49" charset="0"/>
              </a:rPr>
              <a:t>album name</a:t>
            </a:r>
          </a:p>
          <a:p>
            <a:pPr lvl="2">
              <a:spcAft>
                <a:spcPts val="1200"/>
              </a:spcAft>
            </a:pPr>
            <a:r>
              <a:rPr kumimoji="1" lang="en" altLang="zh-CN" i="1" dirty="0">
                <a:latin typeface="Andale Mono" panose="020B0509000000000004" pitchFamily="49" charset="0"/>
              </a:rPr>
              <a:t>artist name</a:t>
            </a:r>
          </a:p>
          <a:p>
            <a:pPr lvl="1">
              <a:spcAft>
                <a:spcPts val="1200"/>
              </a:spcAft>
            </a:pPr>
            <a:r>
              <a:rPr kumimoji="1" lang="en" altLang="zh-CN" b="1" u="sng" dirty="0">
                <a:solidFill>
                  <a:srgbClr val="C00000"/>
                </a:solidFill>
                <a:latin typeface="Andale Mono" panose="020B0509000000000004" pitchFamily="49" charset="0"/>
              </a:rPr>
              <a:t>Sensitive</a:t>
            </a:r>
          </a:p>
          <a:p>
            <a:pPr lvl="2">
              <a:spcAft>
                <a:spcPts val="1200"/>
              </a:spcAft>
            </a:pPr>
            <a:r>
              <a:rPr kumimoji="1" lang="en" altLang="zh-CN" i="1" dirty="0">
                <a:latin typeface="Andale Mono" panose="020B0509000000000004" pitchFamily="49" charset="0"/>
              </a:rPr>
              <a:t>Time</a:t>
            </a:r>
          </a:p>
        </p:txBody>
      </p:sp>
      <p:sp>
        <p:nvSpPr>
          <p:cNvPr id="2" name="椭圆 1">
            <a:extLst>
              <a:ext uri="{FF2B5EF4-FFF2-40B4-BE49-F238E27FC236}">
                <a16:creationId xmlns:a16="http://schemas.microsoft.com/office/drawing/2014/main" id="{16F206EA-8C10-AB4F-82FC-9CFD3EB6F451}"/>
              </a:ext>
            </a:extLst>
          </p:cNvPr>
          <p:cNvSpPr/>
          <p:nvPr/>
        </p:nvSpPr>
        <p:spPr>
          <a:xfrm>
            <a:off x="5454868" y="1418896"/>
            <a:ext cx="536027" cy="90389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C3FD4F26-414E-C84B-8EB1-8F4D178AD087}"/>
              </a:ext>
            </a:extLst>
          </p:cNvPr>
          <p:cNvSpPr/>
          <p:nvPr/>
        </p:nvSpPr>
        <p:spPr>
          <a:xfrm>
            <a:off x="5465378" y="4650827"/>
            <a:ext cx="536027" cy="90389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1E9006C3-3C12-0F48-A59B-E5908FE26246}"/>
              </a:ext>
            </a:extLst>
          </p:cNvPr>
          <p:cNvSpPr/>
          <p:nvPr/>
        </p:nvSpPr>
        <p:spPr>
          <a:xfrm>
            <a:off x="8381999" y="4650827"/>
            <a:ext cx="536027" cy="90389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82999DD1-CFC0-5347-A2DA-57EE7D219FBF}"/>
              </a:ext>
            </a:extLst>
          </p:cNvPr>
          <p:cNvSpPr/>
          <p:nvPr/>
        </p:nvSpPr>
        <p:spPr>
          <a:xfrm>
            <a:off x="8313680" y="1543533"/>
            <a:ext cx="536027" cy="90389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2865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5673A5D-7628-EF48-BCA3-3203EA10BDDD}"/>
              </a:ext>
            </a:extLst>
          </p:cNvPr>
          <p:cNvPicPr>
            <a:picLocks noChangeAspect="1"/>
          </p:cNvPicPr>
          <p:nvPr/>
        </p:nvPicPr>
        <p:blipFill>
          <a:blip r:embed="rId3"/>
          <a:stretch>
            <a:fillRect/>
          </a:stretch>
        </p:blipFill>
        <p:spPr>
          <a:xfrm>
            <a:off x="4874441" y="1141321"/>
            <a:ext cx="6377634" cy="5716679"/>
          </a:xfrm>
          <a:prstGeom prst="rect">
            <a:avLst/>
          </a:prstGeom>
        </p:spPr>
      </p:pic>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42</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4"/>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Mojito: An Experience Report Using LIME </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Mojito: An Experience Report Using LIME </a:t>
            </a:r>
          </a:p>
          <a:p>
            <a:pPr>
              <a:spcAft>
                <a:spcPts val="1200"/>
              </a:spcAft>
            </a:pPr>
            <a:r>
              <a:rPr kumimoji="1" lang="en" altLang="zh-CN" dirty="0">
                <a:latin typeface="Andale Mono" panose="020B0509000000000004" pitchFamily="49" charset="0"/>
              </a:rPr>
              <a:t>Beers dataset</a:t>
            </a:r>
          </a:p>
          <a:p>
            <a:pPr lvl="1">
              <a:spcAft>
                <a:spcPts val="1200"/>
              </a:spcAft>
            </a:pPr>
            <a:r>
              <a:rPr kumimoji="1" lang="en" altLang="zh-CN" b="1" u="sng" dirty="0">
                <a:solidFill>
                  <a:srgbClr val="C00000"/>
                </a:solidFill>
                <a:latin typeface="Andale Mono" panose="020B0509000000000004" pitchFamily="49" charset="0"/>
              </a:rPr>
              <a:t>Sensitive</a:t>
            </a:r>
          </a:p>
          <a:p>
            <a:pPr lvl="2">
              <a:spcAft>
                <a:spcPts val="1200"/>
              </a:spcAft>
            </a:pPr>
            <a:r>
              <a:rPr kumimoji="1" lang="en" altLang="zh-CN" sz="2000" i="1" dirty="0">
                <a:latin typeface="Andale Mono" panose="020B0509000000000004" pitchFamily="49" charset="0"/>
              </a:rPr>
              <a:t>Imperial Red Ale</a:t>
            </a:r>
          </a:p>
        </p:txBody>
      </p:sp>
      <p:pic>
        <p:nvPicPr>
          <p:cNvPr id="3" name="图片 2">
            <a:extLst>
              <a:ext uri="{FF2B5EF4-FFF2-40B4-BE49-F238E27FC236}">
                <a16:creationId xmlns:a16="http://schemas.microsoft.com/office/drawing/2014/main" id="{8D4E66FB-3E20-F24E-87E9-0FA330AA15FC}"/>
              </a:ext>
            </a:extLst>
          </p:cNvPr>
          <p:cNvPicPr>
            <a:picLocks noChangeAspect="1"/>
          </p:cNvPicPr>
          <p:nvPr/>
        </p:nvPicPr>
        <p:blipFill rotWithShape="1">
          <a:blip r:embed="rId5"/>
          <a:srcRect t="-905" r="48550" b="905"/>
          <a:stretch/>
        </p:blipFill>
        <p:spPr>
          <a:xfrm>
            <a:off x="559103" y="2985327"/>
            <a:ext cx="4008090" cy="3371023"/>
          </a:xfrm>
          <a:prstGeom prst="rect">
            <a:avLst/>
          </a:prstGeom>
          <a:ln>
            <a:solidFill>
              <a:schemeClr val="tx1"/>
            </a:solidFill>
          </a:ln>
        </p:spPr>
      </p:pic>
    </p:spTree>
    <p:extLst>
      <p:ext uri="{BB962C8B-B14F-4D97-AF65-F5344CB8AC3E}">
        <p14:creationId xmlns:p14="http://schemas.microsoft.com/office/powerpoint/2010/main" val="2711692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69D4BCF2-C773-495F-A4D5-860FB6A2FA91}"/>
              </a:ext>
            </a:extLst>
          </p:cNvPr>
          <p:cNvSpPr>
            <a:spLocks noGrp="1"/>
          </p:cNvSpPr>
          <p:nvPr>
            <p:ph type="title"/>
          </p:nvPr>
        </p:nvSpPr>
        <p:spPr/>
        <p:txBody>
          <a:bodyPr rtlCol="0"/>
          <a:lstStyle/>
          <a:p>
            <a:r>
              <a:rPr lang="en-US" altLang="zh-CN" dirty="0">
                <a:solidFill>
                  <a:schemeClr val="tx1"/>
                </a:solidFill>
                <a:latin typeface="Microsoft YaHei UI" panose="020B0503020204020204" pitchFamily="34" charset="-122"/>
                <a:ea typeface="Microsoft YaHei UI" panose="020B0503020204020204" pitchFamily="34" charset="-122"/>
              </a:rPr>
              <a:t>Trust </a:t>
            </a:r>
            <a:r>
              <a:rPr lang="en-US" altLang="zh-CN" b="0" dirty="0">
                <a:cs typeface="Calibri Light" panose="020F0302020204030204" pitchFamily="34" charset="0"/>
              </a:rPr>
              <a:t>in Classifiers</a:t>
            </a:r>
            <a:endParaRPr lang="zh-CN" altLang="en-US" b="0" dirty="0">
              <a:cs typeface="Calibri Light" panose="020F0302020204030204" pitchFamily="34" charset="0"/>
            </a:endParaRPr>
          </a:p>
        </p:txBody>
      </p:sp>
      <p:sp>
        <p:nvSpPr>
          <p:cNvPr id="3" name="矩形 2">
            <a:extLst>
              <a:ext uri="{FF2B5EF4-FFF2-40B4-BE49-F238E27FC236}">
                <a16:creationId xmlns:a16="http://schemas.microsoft.com/office/drawing/2014/main" id="{DAF1621C-E1D8-0847-98F2-3EF5FE86746C}"/>
              </a:ext>
            </a:extLst>
          </p:cNvPr>
          <p:cNvSpPr/>
          <p:nvPr/>
        </p:nvSpPr>
        <p:spPr>
          <a:xfrm>
            <a:off x="855056" y="1930540"/>
            <a:ext cx="3153427" cy="2015936"/>
          </a:xfrm>
          <a:prstGeom prst="rect">
            <a:avLst/>
          </a:prstGeom>
        </p:spPr>
        <p:txBody>
          <a:bodyPr wrap="none">
            <a:spAutoFit/>
          </a:bodyPr>
          <a:lstStyle/>
          <a:p>
            <a:pPr>
              <a:spcAft>
                <a:spcPts val="1200"/>
              </a:spcAft>
            </a:pPr>
            <a:r>
              <a:rPr kumimoji="1" lang="en-US" altLang="zh-CN" sz="5400" b="1" dirty="0">
                <a:solidFill>
                  <a:schemeClr val="bg1"/>
                </a:solidFill>
              </a:rPr>
              <a:t>Sensitivity</a:t>
            </a:r>
          </a:p>
          <a:p>
            <a:pPr marL="685800" indent="-685800">
              <a:spcAft>
                <a:spcPts val="600"/>
              </a:spcAft>
              <a:buFont typeface="Arial" panose="020B0604020202020204" pitchFamily="34" charset="0"/>
              <a:buChar char="•"/>
            </a:pPr>
            <a:r>
              <a:rPr kumimoji="1" lang="en-US" altLang="zh-CN" sz="2800" b="1" dirty="0">
                <a:solidFill>
                  <a:schemeClr val="bg1"/>
                </a:solidFill>
              </a:rPr>
              <a:t>Training data</a:t>
            </a:r>
          </a:p>
          <a:p>
            <a:pPr marL="685800" indent="-685800">
              <a:spcAft>
                <a:spcPts val="600"/>
              </a:spcAft>
              <a:buFont typeface="Arial" panose="020B0604020202020204" pitchFamily="34" charset="0"/>
              <a:buChar char="•"/>
            </a:pPr>
            <a:r>
              <a:rPr kumimoji="1" lang="en-US" altLang="zh-CN" sz="2800" b="1" dirty="0">
                <a:solidFill>
                  <a:schemeClr val="bg1"/>
                </a:solidFill>
              </a:rPr>
              <a:t>Test data</a:t>
            </a:r>
            <a:endParaRPr lang="zh-CN" altLang="en-US" sz="2800" b="1" dirty="0">
              <a:solidFill>
                <a:schemeClr val="bg1"/>
              </a:solidFill>
            </a:endParaRPr>
          </a:p>
        </p:txBody>
      </p:sp>
      <p:sp>
        <p:nvSpPr>
          <p:cNvPr id="4" name="矩形 3">
            <a:extLst>
              <a:ext uri="{FF2B5EF4-FFF2-40B4-BE49-F238E27FC236}">
                <a16:creationId xmlns:a16="http://schemas.microsoft.com/office/drawing/2014/main" id="{99C800C8-35D6-3146-8188-0E95BCD60E18}"/>
              </a:ext>
            </a:extLst>
          </p:cNvPr>
          <p:cNvSpPr/>
          <p:nvPr/>
        </p:nvSpPr>
        <p:spPr>
          <a:xfrm>
            <a:off x="6616962" y="3371035"/>
            <a:ext cx="3457293" cy="2923877"/>
          </a:xfrm>
          <a:prstGeom prst="rect">
            <a:avLst/>
          </a:prstGeom>
        </p:spPr>
        <p:txBody>
          <a:bodyPr wrap="none">
            <a:spAutoFit/>
          </a:bodyPr>
          <a:lstStyle/>
          <a:p>
            <a:pPr>
              <a:spcAft>
                <a:spcPts val="1200"/>
              </a:spcAft>
            </a:pPr>
            <a:r>
              <a:rPr kumimoji="1" lang="en-US" altLang="zh-CN" sz="5400" b="1" dirty="0">
                <a:solidFill>
                  <a:srgbClr val="FFC000"/>
                </a:solidFill>
              </a:rPr>
              <a:t>Robustness</a:t>
            </a:r>
          </a:p>
          <a:p>
            <a:pPr marL="685800" indent="-685800">
              <a:spcAft>
                <a:spcPts val="600"/>
              </a:spcAft>
              <a:buFont typeface="Arial" panose="020B0604020202020204" pitchFamily="34" charset="0"/>
              <a:buChar char="•"/>
            </a:pPr>
            <a:r>
              <a:rPr kumimoji="1" lang="en-US" altLang="zh-CN" sz="2800" b="1" dirty="0">
                <a:solidFill>
                  <a:srgbClr val="FFC000"/>
                </a:solidFill>
              </a:rPr>
              <a:t>Classifiers</a:t>
            </a:r>
          </a:p>
          <a:p>
            <a:pPr marL="685800" indent="-685800">
              <a:spcAft>
                <a:spcPts val="600"/>
              </a:spcAft>
              <a:buFont typeface="Arial" panose="020B0604020202020204" pitchFamily="34" charset="0"/>
              <a:buChar char="•"/>
            </a:pPr>
            <a:r>
              <a:rPr kumimoji="1" lang="en-US" altLang="zh-CN" sz="2800" b="1" dirty="0">
                <a:solidFill>
                  <a:srgbClr val="FFC000"/>
                </a:solidFill>
              </a:rPr>
              <a:t>Explainers</a:t>
            </a:r>
            <a:endParaRPr lang="zh-CN" altLang="en-US" sz="2800" b="1" dirty="0">
              <a:solidFill>
                <a:srgbClr val="FFC000"/>
              </a:solidFill>
            </a:endParaRPr>
          </a:p>
          <a:p>
            <a:endParaRPr lang="zh-CN" altLang="en-US" sz="5400" b="1" dirty="0">
              <a:solidFill>
                <a:srgbClr val="FFC000"/>
              </a:solidFill>
            </a:endParaRPr>
          </a:p>
        </p:txBody>
      </p:sp>
    </p:spTree>
    <p:extLst>
      <p:ext uri="{BB962C8B-B14F-4D97-AF65-F5344CB8AC3E}">
        <p14:creationId xmlns:p14="http://schemas.microsoft.com/office/powerpoint/2010/main" val="2009224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44</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DeepFool: Fool the Classifiers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Robustness of Classifiers</a:t>
            </a:r>
          </a:p>
          <a:p>
            <a:pPr>
              <a:spcAft>
                <a:spcPts val="1200"/>
              </a:spcAft>
            </a:pPr>
            <a:r>
              <a:rPr kumimoji="1" lang="en" altLang="zh-CN" dirty="0">
                <a:latin typeface="Andale Mono" panose="020B0509000000000004" pitchFamily="49" charset="0"/>
              </a:rPr>
              <a:t>Instability</a:t>
            </a:r>
          </a:p>
          <a:p>
            <a:pPr lvl="1">
              <a:spcAft>
                <a:spcPts val="1200"/>
              </a:spcAft>
            </a:pPr>
            <a:r>
              <a:rPr kumimoji="1" lang="en" altLang="zh-CN" dirty="0">
                <a:latin typeface="Andale Mono" panose="020B0509000000000004" pitchFamily="49" charset="0"/>
              </a:rPr>
              <a:t>Adversarial Perturbation</a:t>
            </a:r>
          </a:p>
          <a:p>
            <a:pPr>
              <a:spcAft>
                <a:spcPts val="1200"/>
              </a:spcAft>
            </a:pPr>
            <a:r>
              <a:rPr kumimoji="1" lang="en" altLang="zh-CN" dirty="0">
                <a:latin typeface="Andale Mono" panose="020B0509000000000004" pitchFamily="49" charset="0"/>
              </a:rPr>
              <a:t>DeepFool- a simple and accurate method to fool deep neural networks [8]</a:t>
            </a:r>
          </a:p>
          <a:p>
            <a:pPr lvl="1">
              <a:spcAft>
                <a:spcPts val="1200"/>
              </a:spcAft>
            </a:pPr>
            <a:r>
              <a:rPr kumimoji="1" lang="en" altLang="zh-CN" dirty="0">
                <a:latin typeface="Andale Mono" panose="020B0509000000000004" pitchFamily="49" charset="0"/>
              </a:rPr>
              <a:t>Perturbations of the data samples</a:t>
            </a:r>
          </a:p>
          <a:p>
            <a:pPr lvl="2">
              <a:spcAft>
                <a:spcPts val="1200"/>
              </a:spcAft>
            </a:pPr>
            <a:r>
              <a:rPr kumimoji="1" lang="en" altLang="zh-CN" dirty="0">
                <a:latin typeface="Andale Mono" panose="020B0509000000000004" pitchFamily="49" charset="0"/>
              </a:rPr>
              <a:t>Small </a:t>
            </a:r>
          </a:p>
          <a:p>
            <a:pPr lvl="2">
              <a:spcAft>
                <a:spcPts val="1200"/>
              </a:spcAft>
            </a:pPr>
            <a:r>
              <a:rPr kumimoji="1" lang="en" altLang="zh-CN" dirty="0">
                <a:latin typeface="Andale Mono" panose="020B0509000000000004" pitchFamily="49" charset="0"/>
              </a:rPr>
              <a:t>Imperceptible</a:t>
            </a:r>
            <a:r>
              <a:rPr kumimoji="1" lang="en" altLang="zh-CN" b="1" dirty="0">
                <a:latin typeface="Andale Mono" panose="020B0509000000000004" pitchFamily="49" charset="0"/>
              </a:rPr>
              <a:t> </a:t>
            </a:r>
          </a:p>
        </p:txBody>
      </p:sp>
    </p:spTree>
    <p:extLst>
      <p:ext uri="{BB962C8B-B14F-4D97-AF65-F5344CB8AC3E}">
        <p14:creationId xmlns:p14="http://schemas.microsoft.com/office/powerpoint/2010/main" val="1216904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45</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DeepFool: Fool the Classifiers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1477463"/>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DeepFool: Fool the Classifiers</a:t>
            </a:r>
          </a:p>
          <a:p>
            <a:pPr>
              <a:spcAft>
                <a:spcPts val="1200"/>
              </a:spcAft>
            </a:pPr>
            <a:r>
              <a:rPr kumimoji="1" lang="en" altLang="zh-CN" dirty="0">
                <a:latin typeface="Andale Mono" panose="020B0509000000000004" pitchFamily="49" charset="0"/>
              </a:rPr>
              <a:t>Example: Whale and Turtle</a:t>
            </a:r>
          </a:p>
        </p:txBody>
      </p:sp>
      <p:pic>
        <p:nvPicPr>
          <p:cNvPr id="2" name="图片 1">
            <a:extLst>
              <a:ext uri="{FF2B5EF4-FFF2-40B4-BE49-F238E27FC236}">
                <a16:creationId xmlns:a16="http://schemas.microsoft.com/office/drawing/2014/main" id="{359F01AA-92ED-3E4E-9C42-DF57EF66BB02}"/>
              </a:ext>
            </a:extLst>
          </p:cNvPr>
          <p:cNvPicPr>
            <a:picLocks noChangeAspect="1"/>
          </p:cNvPicPr>
          <p:nvPr/>
        </p:nvPicPr>
        <p:blipFill>
          <a:blip r:embed="rId4"/>
          <a:stretch>
            <a:fillRect/>
          </a:stretch>
        </p:blipFill>
        <p:spPr>
          <a:xfrm>
            <a:off x="2757170" y="2948469"/>
            <a:ext cx="2061135" cy="2042397"/>
          </a:xfrm>
          <a:prstGeom prst="rect">
            <a:avLst/>
          </a:prstGeom>
        </p:spPr>
      </p:pic>
      <p:pic>
        <p:nvPicPr>
          <p:cNvPr id="9" name="图片 8">
            <a:extLst>
              <a:ext uri="{FF2B5EF4-FFF2-40B4-BE49-F238E27FC236}">
                <a16:creationId xmlns:a16="http://schemas.microsoft.com/office/drawing/2014/main" id="{BA2E9651-AD95-0D46-8176-467CC3D3805E}"/>
              </a:ext>
            </a:extLst>
          </p:cNvPr>
          <p:cNvPicPr>
            <a:picLocks noChangeAspect="1"/>
          </p:cNvPicPr>
          <p:nvPr/>
        </p:nvPicPr>
        <p:blipFill>
          <a:blip r:embed="rId5"/>
          <a:stretch>
            <a:fillRect/>
          </a:stretch>
        </p:blipFill>
        <p:spPr>
          <a:xfrm>
            <a:off x="5170801" y="4017959"/>
            <a:ext cx="547876" cy="499534"/>
          </a:xfrm>
          <a:prstGeom prst="rect">
            <a:avLst/>
          </a:prstGeom>
        </p:spPr>
      </p:pic>
      <p:pic>
        <p:nvPicPr>
          <p:cNvPr id="3" name="图片 2">
            <a:extLst>
              <a:ext uri="{FF2B5EF4-FFF2-40B4-BE49-F238E27FC236}">
                <a16:creationId xmlns:a16="http://schemas.microsoft.com/office/drawing/2014/main" id="{3372B2F7-1EB7-4A43-9561-46EE375734BC}"/>
              </a:ext>
            </a:extLst>
          </p:cNvPr>
          <p:cNvPicPr>
            <a:picLocks noChangeAspect="1"/>
          </p:cNvPicPr>
          <p:nvPr/>
        </p:nvPicPr>
        <p:blipFill>
          <a:blip r:embed="rId6"/>
          <a:stretch>
            <a:fillRect/>
          </a:stretch>
        </p:blipFill>
        <p:spPr>
          <a:xfrm>
            <a:off x="6148125" y="2216024"/>
            <a:ext cx="2033028" cy="2042397"/>
          </a:xfrm>
          <a:prstGeom prst="rect">
            <a:avLst/>
          </a:prstGeom>
        </p:spPr>
      </p:pic>
      <p:pic>
        <p:nvPicPr>
          <p:cNvPr id="4" name="图片 3">
            <a:extLst>
              <a:ext uri="{FF2B5EF4-FFF2-40B4-BE49-F238E27FC236}">
                <a16:creationId xmlns:a16="http://schemas.microsoft.com/office/drawing/2014/main" id="{7BF11DBC-34B2-8845-9FC8-FC6356BABAC3}"/>
              </a:ext>
            </a:extLst>
          </p:cNvPr>
          <p:cNvPicPr>
            <a:picLocks noChangeAspect="1"/>
          </p:cNvPicPr>
          <p:nvPr/>
        </p:nvPicPr>
        <p:blipFill>
          <a:blip r:embed="rId7"/>
          <a:stretch>
            <a:fillRect/>
          </a:stretch>
        </p:blipFill>
        <p:spPr>
          <a:xfrm>
            <a:off x="6181596" y="4323137"/>
            <a:ext cx="1995554" cy="2014292"/>
          </a:xfrm>
          <a:prstGeom prst="rect">
            <a:avLst/>
          </a:prstGeom>
        </p:spPr>
      </p:pic>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B7AA860-083A-AA41-8146-B75CD5D63187}"/>
                  </a:ext>
                </a:extLst>
              </p:cNvPr>
              <p:cNvSpPr/>
              <p:nvPr/>
            </p:nvSpPr>
            <p:spPr>
              <a:xfrm>
                <a:off x="2809256" y="5138914"/>
                <a:ext cx="1956962" cy="534762"/>
              </a:xfrm>
              <a:prstGeom prst="rect">
                <a:avLst/>
              </a:prstGeom>
              <a:ln>
                <a:solidFill>
                  <a:schemeClr val="tx1"/>
                </a:solidFill>
              </a:ln>
            </p:spPr>
            <p:txBody>
              <a:bodyPr wrap="square">
                <a:spAutoFit/>
              </a:bodyPr>
              <a:lstStyle/>
              <a:p>
                <a:pPr algn="ctr"/>
                <a:r>
                  <a:rPr kumimoji="1" lang="en" altLang="zh-CN" sz="1400" dirty="0">
                    <a:latin typeface="Andale Mono" panose="020B0509000000000004" pitchFamily="49" charset="0"/>
                    <a:ea typeface="Microsoft YaHei UI" panose="020B0503020204020204" pitchFamily="34" charset="-122"/>
                  </a:rPr>
                  <a:t>Original Image </a:t>
                </a:r>
                <a14:m>
                  <m:oMath xmlns:m="http://schemas.openxmlformats.org/officeDocument/2006/math">
                    <m:r>
                      <a:rPr kumimoji="1" lang="en-US" altLang="zh-CN" sz="1400" b="1" i="1" smtClean="0">
                        <a:latin typeface="Cambria Math" panose="02040503050406030204" pitchFamily="18" charset="0"/>
                        <a:ea typeface="Microsoft YaHei UI" panose="020B0503020204020204" pitchFamily="34" charset="-122"/>
                      </a:rPr>
                      <m:t>𝒙</m:t>
                    </m:r>
                  </m:oMath>
                </a14:m>
                <a:r>
                  <a:rPr kumimoji="1" lang="en" altLang="zh-CN" sz="1400" dirty="0">
                    <a:latin typeface="Andale Mono" panose="020B0509000000000004" pitchFamily="49" charset="0"/>
                    <a:ea typeface="Microsoft YaHei UI" panose="020B0503020204020204" pitchFamily="34" charset="-122"/>
                  </a:rPr>
                  <a:t> </a:t>
                </a:r>
              </a:p>
              <a:p>
                <a:pPr algn="ctr"/>
                <a14:m>
                  <m:oMath xmlns:m="http://schemas.openxmlformats.org/officeDocument/2006/math">
                    <m:acc>
                      <m:accPr>
                        <m:chr m:val="̂"/>
                        <m:ctrlPr>
                          <a:rPr kumimoji="1" lang="en-US" altLang="zh-CN" sz="1400" b="0" i="1" smtClean="0">
                            <a:latin typeface="Cambria Math" panose="02040503050406030204" pitchFamily="18" charset="0"/>
                            <a:ea typeface="Microsoft YaHei UI" panose="020B0503020204020204" pitchFamily="34" charset="-122"/>
                          </a:rPr>
                        </m:ctrlPr>
                      </m:accPr>
                      <m:e>
                        <m:r>
                          <a:rPr kumimoji="1" lang="en-US" altLang="zh-CN" sz="1400" b="0" i="1" smtClean="0">
                            <a:latin typeface="Cambria Math" panose="02040503050406030204" pitchFamily="18" charset="0"/>
                            <a:ea typeface="Microsoft YaHei UI" panose="020B0503020204020204" pitchFamily="34" charset="-122"/>
                          </a:rPr>
                          <m:t>𝑘</m:t>
                        </m:r>
                      </m:e>
                    </m:acc>
                    <m:d>
                      <m:dPr>
                        <m:ctrlPr>
                          <a:rPr kumimoji="1" lang="en-US" altLang="zh-CN" sz="1400" b="0" i="1" smtClean="0">
                            <a:latin typeface="Cambria Math" panose="02040503050406030204" pitchFamily="18" charset="0"/>
                            <a:ea typeface="Microsoft YaHei UI" panose="020B0503020204020204" pitchFamily="34" charset="-122"/>
                          </a:rPr>
                        </m:ctrlPr>
                      </m:dPr>
                      <m:e>
                        <m:r>
                          <a:rPr kumimoji="1" lang="en-US" altLang="zh-CN" sz="1400" b="1" i="1" smtClean="0">
                            <a:latin typeface="Cambria Math" panose="02040503050406030204" pitchFamily="18" charset="0"/>
                            <a:ea typeface="Microsoft YaHei UI" panose="020B0503020204020204" pitchFamily="34" charset="-122"/>
                          </a:rPr>
                          <m:t>𝒙</m:t>
                        </m:r>
                      </m:e>
                    </m:d>
                  </m:oMath>
                </a14:m>
                <a:r>
                  <a:rPr kumimoji="1" lang="en" altLang="zh-CN" sz="1400" dirty="0">
                    <a:latin typeface="Andale Mono" panose="020B0509000000000004" pitchFamily="49" charset="0"/>
                    <a:ea typeface="Microsoft YaHei UI" panose="020B0503020204020204" pitchFamily="34" charset="-122"/>
                  </a:rPr>
                  <a:t>=“whale” </a:t>
                </a:r>
              </a:p>
            </p:txBody>
          </p:sp>
        </mc:Choice>
        <mc:Fallback xmlns="">
          <p:sp>
            <p:nvSpPr>
              <p:cNvPr id="13" name="矩形 12">
                <a:extLst>
                  <a:ext uri="{FF2B5EF4-FFF2-40B4-BE49-F238E27FC236}">
                    <a16:creationId xmlns:a16="http://schemas.microsoft.com/office/drawing/2014/main" id="{8B7AA860-083A-AA41-8146-B75CD5D63187}"/>
                  </a:ext>
                </a:extLst>
              </p:cNvPr>
              <p:cNvSpPr>
                <a:spLocks noRot="1" noChangeAspect="1" noMove="1" noResize="1" noEditPoints="1" noAdjustHandles="1" noChangeArrowheads="1" noChangeShapeType="1" noTextEdit="1"/>
              </p:cNvSpPr>
              <p:nvPr/>
            </p:nvSpPr>
            <p:spPr>
              <a:xfrm>
                <a:off x="2809256" y="5138914"/>
                <a:ext cx="1956962" cy="534762"/>
              </a:xfrm>
              <a:prstGeom prst="rect">
                <a:avLst/>
              </a:prstGeom>
              <a:blipFill>
                <a:blip r:embed="rId8"/>
                <a:stretch>
                  <a:fillRect t="-2273" b="-681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96D8D4-B70F-3644-8585-C7D684BB1C58}"/>
                  </a:ext>
                </a:extLst>
              </p:cNvPr>
              <p:cNvSpPr/>
              <p:nvPr/>
            </p:nvSpPr>
            <p:spPr>
              <a:xfrm>
                <a:off x="8441544" y="3088048"/>
                <a:ext cx="1956962" cy="534762"/>
              </a:xfrm>
              <a:prstGeom prst="rect">
                <a:avLst/>
              </a:prstGeom>
              <a:ln>
                <a:solidFill>
                  <a:schemeClr val="tx1"/>
                </a:solidFill>
              </a:ln>
            </p:spPr>
            <p:txBody>
              <a:bodyPr wrap="square">
                <a:spAutoFit/>
              </a:bodyPr>
              <a:lstStyle/>
              <a:p>
                <a:pPr algn="ctr"/>
                <a:r>
                  <a:rPr kumimoji="1" lang="en" altLang="zh-CN" sz="1400" dirty="0">
                    <a:latin typeface="Andale Mono" panose="020B0509000000000004" pitchFamily="49" charset="0"/>
                    <a:ea typeface="Microsoft YaHei UI" panose="020B0503020204020204" pitchFamily="34" charset="-122"/>
                  </a:rPr>
                  <a:t>Image </a:t>
                </a:r>
                <a14:m>
                  <m:oMath xmlns:m="http://schemas.openxmlformats.org/officeDocument/2006/math">
                    <m:r>
                      <a:rPr kumimoji="1" lang="en-US" altLang="zh-CN" sz="1400" b="1" i="1" smtClean="0">
                        <a:latin typeface="Cambria Math" panose="02040503050406030204" pitchFamily="18" charset="0"/>
                        <a:ea typeface="Microsoft YaHei UI" panose="020B0503020204020204" pitchFamily="34" charset="-122"/>
                      </a:rPr>
                      <m:t>𝒙</m:t>
                    </m:r>
                    <m:r>
                      <a:rPr kumimoji="1" lang="en-US" altLang="zh-CN" sz="1400" b="1" i="1" smtClean="0">
                        <a:latin typeface="Cambria Math" panose="02040503050406030204" pitchFamily="18" charset="0"/>
                        <a:ea typeface="Microsoft YaHei UI" panose="020B0503020204020204" pitchFamily="34" charset="-122"/>
                      </a:rPr>
                      <m:t>+</m:t>
                    </m:r>
                    <m:r>
                      <a:rPr kumimoji="1" lang="en-US" altLang="zh-CN" sz="1400" b="1" i="1" smtClean="0">
                        <a:latin typeface="Cambria Math" panose="02040503050406030204" pitchFamily="18" charset="0"/>
                        <a:ea typeface="Microsoft YaHei UI" panose="020B0503020204020204" pitchFamily="34" charset="-122"/>
                      </a:rPr>
                      <m:t>𝒓</m:t>
                    </m:r>
                  </m:oMath>
                </a14:m>
                <a:r>
                  <a:rPr kumimoji="1" lang="en" altLang="zh-CN" sz="1400" dirty="0">
                    <a:latin typeface="Andale Mono" panose="020B0509000000000004" pitchFamily="49" charset="0"/>
                    <a:ea typeface="Microsoft YaHei UI" panose="020B0503020204020204" pitchFamily="34" charset="-122"/>
                  </a:rPr>
                  <a:t> </a:t>
                </a:r>
              </a:p>
              <a:p>
                <a:pPr algn="ctr"/>
                <a14:m>
                  <m:oMath xmlns:m="http://schemas.openxmlformats.org/officeDocument/2006/math">
                    <m:acc>
                      <m:accPr>
                        <m:chr m:val="̂"/>
                        <m:ctrlPr>
                          <a:rPr kumimoji="1" lang="en-US" altLang="zh-CN" sz="1400" b="0" i="1" smtClean="0">
                            <a:latin typeface="Cambria Math" panose="02040503050406030204" pitchFamily="18" charset="0"/>
                            <a:ea typeface="Microsoft YaHei UI" panose="020B0503020204020204" pitchFamily="34" charset="-122"/>
                          </a:rPr>
                        </m:ctrlPr>
                      </m:accPr>
                      <m:e>
                        <m:r>
                          <a:rPr kumimoji="1" lang="en-US" altLang="zh-CN" sz="1400" b="0" i="1" smtClean="0">
                            <a:latin typeface="Cambria Math" panose="02040503050406030204" pitchFamily="18" charset="0"/>
                            <a:ea typeface="Microsoft YaHei UI" panose="020B0503020204020204" pitchFamily="34" charset="-122"/>
                          </a:rPr>
                          <m:t>𝑘</m:t>
                        </m:r>
                      </m:e>
                    </m:acc>
                    <m:d>
                      <m:dPr>
                        <m:ctrlPr>
                          <a:rPr kumimoji="1" lang="en-US" altLang="zh-CN" sz="1400" b="0" i="1" smtClean="0">
                            <a:latin typeface="Cambria Math" panose="02040503050406030204" pitchFamily="18" charset="0"/>
                            <a:ea typeface="Microsoft YaHei UI" panose="020B0503020204020204" pitchFamily="34" charset="-122"/>
                          </a:rPr>
                        </m:ctrlPr>
                      </m:dPr>
                      <m:e>
                        <m:r>
                          <a:rPr kumimoji="1" lang="en-US" altLang="zh-CN" sz="1400" b="1" i="1" smtClean="0">
                            <a:latin typeface="Cambria Math" panose="02040503050406030204" pitchFamily="18" charset="0"/>
                            <a:ea typeface="Microsoft YaHei UI" panose="020B0503020204020204" pitchFamily="34" charset="-122"/>
                          </a:rPr>
                          <m:t>𝒙</m:t>
                        </m:r>
                        <m:r>
                          <a:rPr kumimoji="1" lang="en-US" altLang="zh-CN" sz="1400" b="1" i="1" smtClean="0">
                            <a:latin typeface="Cambria Math" panose="02040503050406030204" pitchFamily="18" charset="0"/>
                            <a:ea typeface="Microsoft YaHei UI" panose="020B0503020204020204" pitchFamily="34" charset="-122"/>
                          </a:rPr>
                          <m:t>+</m:t>
                        </m:r>
                        <m:r>
                          <a:rPr kumimoji="1" lang="en-US" altLang="zh-CN" sz="1400" b="1" i="1" smtClean="0">
                            <a:latin typeface="Cambria Math" panose="02040503050406030204" pitchFamily="18" charset="0"/>
                            <a:ea typeface="Microsoft YaHei UI" panose="020B0503020204020204" pitchFamily="34" charset="-122"/>
                          </a:rPr>
                          <m:t>𝒓</m:t>
                        </m:r>
                      </m:e>
                    </m:d>
                  </m:oMath>
                </a14:m>
                <a:r>
                  <a:rPr kumimoji="1" lang="en" altLang="zh-CN" sz="1400" dirty="0">
                    <a:latin typeface="Andale Mono" panose="020B0509000000000004" pitchFamily="49" charset="0"/>
                    <a:ea typeface="Microsoft YaHei UI" panose="020B0503020204020204" pitchFamily="34" charset="-122"/>
                  </a:rPr>
                  <a:t>=“turtle” </a:t>
                </a:r>
              </a:p>
            </p:txBody>
          </p:sp>
        </mc:Choice>
        <mc:Fallback xmlns="">
          <p:sp>
            <p:nvSpPr>
              <p:cNvPr id="14" name="矩形 13">
                <a:extLst>
                  <a:ext uri="{FF2B5EF4-FFF2-40B4-BE49-F238E27FC236}">
                    <a16:creationId xmlns:a16="http://schemas.microsoft.com/office/drawing/2014/main" id="{6C96D8D4-B70F-3644-8585-C7D684BB1C58}"/>
                  </a:ext>
                </a:extLst>
              </p:cNvPr>
              <p:cNvSpPr>
                <a:spLocks noRot="1" noChangeAspect="1" noMove="1" noResize="1" noEditPoints="1" noAdjustHandles="1" noChangeArrowheads="1" noChangeShapeType="1" noTextEdit="1"/>
              </p:cNvSpPr>
              <p:nvPr/>
            </p:nvSpPr>
            <p:spPr>
              <a:xfrm>
                <a:off x="8441544" y="3088048"/>
                <a:ext cx="1956962" cy="534762"/>
              </a:xfrm>
              <a:prstGeom prst="rect">
                <a:avLst/>
              </a:prstGeom>
              <a:blipFill>
                <a:blip r:embed="rId9"/>
                <a:stretch>
                  <a:fillRect r="-1282" b="-681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E5FB2555-7F84-4A4B-9C6C-F847A8EAB623}"/>
                  </a:ext>
                </a:extLst>
              </p:cNvPr>
              <p:cNvSpPr/>
              <p:nvPr/>
            </p:nvSpPr>
            <p:spPr>
              <a:xfrm>
                <a:off x="8467281" y="4990866"/>
                <a:ext cx="1956962" cy="534762"/>
              </a:xfrm>
              <a:prstGeom prst="rect">
                <a:avLst/>
              </a:prstGeom>
              <a:ln>
                <a:solidFill>
                  <a:schemeClr val="tx1"/>
                </a:solidFill>
              </a:ln>
            </p:spPr>
            <p:txBody>
              <a:bodyPr wrap="square">
                <a:spAutoFit/>
              </a:bodyPr>
              <a:lstStyle/>
              <a:p>
                <a:pPr algn="ctr"/>
                <a:r>
                  <a:rPr kumimoji="1" lang="en" altLang="zh-CN" sz="1400" dirty="0">
                    <a:latin typeface="Andale Mono" panose="020B0509000000000004" pitchFamily="49" charset="0"/>
                    <a:ea typeface="Microsoft YaHei UI" panose="020B0503020204020204" pitchFamily="34" charset="-122"/>
                  </a:rPr>
                  <a:t>Purtabation </a:t>
                </a:r>
                <a14:m>
                  <m:oMath xmlns:m="http://schemas.openxmlformats.org/officeDocument/2006/math">
                    <m:r>
                      <a:rPr kumimoji="1" lang="en-US" altLang="zh-CN" sz="1400" b="1" i="1" smtClean="0">
                        <a:latin typeface="Cambria Math" panose="02040503050406030204" pitchFamily="18" charset="0"/>
                        <a:ea typeface="Microsoft YaHei UI" panose="020B0503020204020204" pitchFamily="34" charset="-122"/>
                      </a:rPr>
                      <m:t>𝒓</m:t>
                    </m:r>
                  </m:oMath>
                </a14:m>
                <a:r>
                  <a:rPr kumimoji="1" lang="en" altLang="zh-CN" sz="1400" dirty="0">
                    <a:latin typeface="Andale Mono" panose="020B0509000000000004" pitchFamily="49" charset="0"/>
                    <a:ea typeface="Microsoft YaHei UI" panose="020B0503020204020204" pitchFamily="34" charset="-122"/>
                  </a:rPr>
                  <a:t> </a:t>
                </a:r>
              </a:p>
              <a:p>
                <a:pPr algn="ctr"/>
                <a:r>
                  <a:rPr kumimoji="1" lang="en" altLang="zh-CN" sz="1400" dirty="0">
                    <a:latin typeface="Andale Mono" panose="020B0509000000000004" pitchFamily="49" charset="0"/>
                    <a:ea typeface="Microsoft YaHei UI" panose="020B0503020204020204" pitchFamily="34" charset="-122"/>
                  </a:rPr>
                  <a:t>by </a:t>
                </a:r>
                <a:r>
                  <a:rPr kumimoji="1" lang="en" altLang="zh-CN" sz="1400" b="1" dirty="0">
                    <a:latin typeface="Andale Mono" panose="020B0509000000000004" pitchFamily="49" charset="0"/>
                    <a:ea typeface="Microsoft YaHei UI" panose="020B0503020204020204" pitchFamily="34" charset="-122"/>
                  </a:rPr>
                  <a:t>DeepFool</a:t>
                </a:r>
              </a:p>
            </p:txBody>
          </p:sp>
        </mc:Choice>
        <mc:Fallback xmlns="">
          <p:sp>
            <p:nvSpPr>
              <p:cNvPr id="15" name="矩形 14">
                <a:extLst>
                  <a:ext uri="{FF2B5EF4-FFF2-40B4-BE49-F238E27FC236}">
                    <a16:creationId xmlns:a16="http://schemas.microsoft.com/office/drawing/2014/main" id="{E5FB2555-7F84-4A4B-9C6C-F847A8EAB623}"/>
                  </a:ext>
                </a:extLst>
              </p:cNvPr>
              <p:cNvSpPr>
                <a:spLocks noRot="1" noChangeAspect="1" noMove="1" noResize="1" noEditPoints="1" noAdjustHandles="1" noChangeArrowheads="1" noChangeShapeType="1" noTextEdit="1"/>
              </p:cNvSpPr>
              <p:nvPr/>
            </p:nvSpPr>
            <p:spPr>
              <a:xfrm>
                <a:off x="8467281" y="4990866"/>
                <a:ext cx="1956962" cy="534762"/>
              </a:xfrm>
              <a:prstGeom prst="rect">
                <a:avLst/>
              </a:prstGeom>
              <a:blipFill>
                <a:blip r:embed="rId10"/>
                <a:stretch>
                  <a:fillRect b="-4545"/>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3140721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46</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DeepFool: Fool the Classifiers</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59511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DeepFool: Fool the Classifiers</a:t>
                </a:r>
              </a:p>
              <a:p>
                <a:pPr>
                  <a:spcAft>
                    <a:spcPts val="1200"/>
                  </a:spcAft>
                </a:pPr>
                <a:r>
                  <a:rPr kumimoji="1" lang="en" altLang="zh-CN" dirty="0">
                    <a:latin typeface="Andale Mono" panose="020B0509000000000004" pitchFamily="49" charset="0"/>
                  </a:rPr>
                  <a:t>Robustness of Classifier </a:t>
                </a:r>
                <a14:m>
                  <m:oMath xmlns:m="http://schemas.openxmlformats.org/officeDocument/2006/math">
                    <m:acc>
                      <m:accPr>
                        <m:chr m:val="̂"/>
                        <m:ctrlPr>
                          <a:rPr kumimoji="1" lang="en-US" altLang="zh-CN" i="1">
                            <a:latin typeface="Cambria Math" panose="02040503050406030204" pitchFamily="18" charset="0"/>
                          </a:rPr>
                        </m:ctrlPr>
                      </m:accPr>
                      <m:e>
                        <m:r>
                          <a:rPr kumimoji="1" lang="en-US" altLang="zh-CN" b="0" i="1">
                            <a:latin typeface="Cambria Math" panose="02040503050406030204" pitchFamily="18" charset="0"/>
                          </a:rPr>
                          <m:t>𝑘</m:t>
                        </m:r>
                      </m:e>
                    </m:acc>
                  </m:oMath>
                </a14:m>
                <a:endParaRPr kumimoji="1" lang="en" altLang="zh-CN" dirty="0">
                  <a:latin typeface="Andale Mono" panose="020B0509000000000004" pitchFamily="49" charset="0"/>
                </a:endParaRPr>
              </a:p>
              <a:p>
                <a:pPr lvl="1">
                  <a:spcAft>
                    <a:spcPts val="1200"/>
                  </a:spcAft>
                </a:pPr>
                <a:r>
                  <a:rPr kumimoji="1" lang="en" altLang="zh-CN" dirty="0">
                    <a:latin typeface="Andale Mono" panose="020B0509000000000004" pitchFamily="49" charset="0"/>
                  </a:rPr>
                  <a:t>Robustness at point x</a:t>
                </a:r>
                <a:endParaRPr kumimoji="1" lang="en-US" altLang="zh-CN" dirty="0">
                  <a:latin typeface="Andale Mono" panose="020B0509000000000004" pitchFamily="49" charset="0"/>
                </a:endParaRPr>
              </a:p>
              <a:p>
                <a:pPr lvl="2">
                  <a:spcAft>
                    <a:spcPts val="1200"/>
                  </a:spcAft>
                </a:pPr>
                <a14:m>
                  <m:oMath xmlns:m="http://schemas.openxmlformats.org/officeDocument/2006/math">
                    <m:r>
                      <m:rPr>
                        <m:sty m:val="p"/>
                      </m:rPr>
                      <a:rPr kumimoji="1" lang="en-US" altLang="zh-CN" b="0" i="0" smtClean="0">
                        <a:latin typeface="Cambria Math" panose="02040503050406030204" pitchFamily="18" charset="0"/>
                      </a:rPr>
                      <m:t>Δ</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𝑘</m:t>
                            </m:r>
                          </m:e>
                        </m:acc>
                      </m:e>
                    </m:d>
                    <m:r>
                      <a:rPr kumimoji="1" lang="en-US" altLang="zh-CN" b="0" i="1" smtClean="0">
                        <a:latin typeface="Cambria Math" panose="02040503050406030204" pitchFamily="18" charset="0"/>
                      </a:rPr>
                      <m:t>≔</m:t>
                    </m:r>
                    <m:func>
                      <m:funcPr>
                        <m:ctrlPr>
                          <a:rPr kumimoji="1" lang="en-US" altLang="zh-CN" b="0" i="1" smtClean="0">
                            <a:latin typeface="Cambria Math" panose="02040503050406030204" pitchFamily="18" charset="0"/>
                          </a:rPr>
                        </m:ctrlPr>
                      </m:funcPr>
                      <m:fName>
                        <m:limLow>
                          <m:limLowPr>
                            <m:ctrlPr>
                              <a:rPr kumimoji="1" lang="en-US" altLang="zh-CN" b="0" i="1" smtClean="0">
                                <a:latin typeface="Cambria Math" panose="02040503050406030204" pitchFamily="18" charset="0"/>
                              </a:rPr>
                            </m:ctrlPr>
                          </m:limLowPr>
                          <m:e>
                            <m:r>
                              <m:rPr>
                                <m:sty m:val="p"/>
                              </m:rPr>
                              <a:rPr kumimoji="1" lang="en-US" altLang="zh-CN" b="0" i="0" smtClean="0">
                                <a:latin typeface="Cambria Math" panose="02040503050406030204" pitchFamily="18" charset="0"/>
                              </a:rPr>
                              <m:t>min</m:t>
                            </m:r>
                          </m:e>
                          <m:lim>
                            <m:r>
                              <a:rPr kumimoji="1" lang="en-US" altLang="zh-CN" b="0" i="1" smtClean="0">
                                <a:latin typeface="Cambria Math" panose="02040503050406030204" pitchFamily="18" charset="0"/>
                              </a:rPr>
                              <m:t>𝑟</m:t>
                            </m:r>
                          </m:lim>
                        </m:limLow>
                      </m:fName>
                      <m:e>
                        <m:sSub>
                          <m:sSubPr>
                            <m:ctrlPr>
                              <a:rPr kumimoji="1" lang="en-US" altLang="zh-CN" b="0" i="1" smtClean="0">
                                <a:latin typeface="Cambria Math" panose="02040503050406030204" pitchFamily="18" charset="0"/>
                              </a:rPr>
                            </m:ctrlPr>
                          </m:sSubPr>
                          <m:e>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𝑟</m:t>
                                </m:r>
                              </m:e>
                            </m:d>
                          </m:e>
                          <m:sub>
                            <m:r>
                              <a:rPr kumimoji="1" lang="en-US" altLang="zh-CN" b="0" i="1" smtClean="0">
                                <a:latin typeface="Cambria Math" panose="02040503050406030204" pitchFamily="18" charset="0"/>
                              </a:rPr>
                              <m:t>2</m:t>
                            </m:r>
                          </m:sub>
                        </m:sSub>
                      </m:e>
                    </m:func>
                    <m:r>
                      <a:rPr kumimoji="1" lang="en-US" altLang="zh-CN" b="0" i="1" smtClean="0">
                        <a:latin typeface="Cambria Math" panose="02040503050406030204" pitchFamily="18" charset="0"/>
                      </a:rPr>
                      <m:t>𝑠𝑢𝑏𝑗𝑒𝑐𝑡</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𝑡𝑜</m:t>
                    </m:r>
                    <m:r>
                      <a:rPr kumimoji="1" lang="en-US" altLang="zh-CN" b="0" i="1" smtClean="0">
                        <a:latin typeface="Cambria Math" panose="02040503050406030204" pitchFamily="18" charset="0"/>
                      </a:rPr>
                      <m:t> </m:t>
                    </m:r>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𝑘</m:t>
                        </m:r>
                      </m:e>
                    </m:acc>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𝑘</m:t>
                        </m:r>
                      </m:e>
                    </m:acc>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oMath>
                </a14:m>
                <a:endParaRPr kumimoji="1" lang="en" altLang="zh-CN" dirty="0">
                  <a:latin typeface="Andale Mono" panose="020B0509000000000004" pitchFamily="49" charset="0"/>
                </a:endParaRPr>
              </a:p>
              <a:p>
                <a:pPr lvl="1">
                  <a:spcAft>
                    <a:spcPts val="1200"/>
                  </a:spcAft>
                </a:pPr>
                <a:r>
                  <a:rPr kumimoji="1" lang="en" altLang="zh-CN" dirty="0">
                    <a:latin typeface="Andale Mono" panose="020B0509000000000004" pitchFamily="49" charset="0"/>
                  </a:rPr>
                  <a:t>Robustness</a:t>
                </a:r>
              </a:p>
              <a:p>
                <a:pPr lvl="2">
                  <a:spcAft>
                    <a:spcPts val="1200"/>
                  </a:spcAft>
                </a:pPr>
                <a14:m>
                  <m:oMath xmlns:m="http://schemas.openxmlformats.org/officeDocument/2006/math">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𝜌</m:t>
                        </m:r>
                      </m:e>
                      <m:sub>
                        <m:r>
                          <a:rPr kumimoji="1" lang="en-US" altLang="zh-CN" b="0" i="1" smtClean="0">
                            <a:latin typeface="Cambria Math" panose="02040503050406030204" pitchFamily="18" charset="0"/>
                            <a:ea typeface="Cambria Math" panose="02040503050406030204" pitchFamily="18" charset="0"/>
                          </a:rPr>
                          <m:t>𝑎𝑑𝑣</m:t>
                        </m:r>
                      </m:sub>
                    </m:sSub>
                    <m:d>
                      <m:dPr>
                        <m:ctrlPr>
                          <a:rPr kumimoji="1" lang="en-US" altLang="zh-CN" b="0" i="1" smtClean="0">
                            <a:latin typeface="Cambria Math" panose="02040503050406030204" pitchFamily="18" charset="0"/>
                            <a:ea typeface="Cambria Math" panose="02040503050406030204" pitchFamily="18" charset="0"/>
                          </a:rPr>
                        </m:ctrlPr>
                      </m:dPr>
                      <m:e>
                        <m:acc>
                          <m:accPr>
                            <m:chr m:val="̂"/>
                            <m:ctrlPr>
                              <a:rPr kumimoji="1" lang="en-US" altLang="zh-CN" b="0" i="1">
                                <a:latin typeface="Cambria Math" panose="02040503050406030204" pitchFamily="18" charset="0"/>
                                <a:ea typeface="Cambria Math" panose="02040503050406030204" pitchFamily="18" charset="0"/>
                              </a:rPr>
                            </m:ctrlPr>
                          </m:accPr>
                          <m:e>
                            <m:r>
                              <a:rPr kumimoji="1" lang="en-US" altLang="zh-CN" i="1">
                                <a:latin typeface="Cambria Math" panose="02040503050406030204" pitchFamily="18" charset="0"/>
                              </a:rPr>
                              <m:t>𝑘</m:t>
                            </m:r>
                          </m:e>
                        </m:acc>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𝔼</m:t>
                        </m:r>
                      </m:e>
                      <m:sub>
                        <m:r>
                          <a:rPr kumimoji="1" lang="en-US" altLang="zh-CN" b="0" i="1" smtClean="0">
                            <a:latin typeface="Cambria Math" panose="02040503050406030204" pitchFamily="18" charset="0"/>
                            <a:ea typeface="Cambria Math" panose="02040503050406030204" pitchFamily="18" charset="0"/>
                          </a:rPr>
                          <m:t>𝑥</m:t>
                        </m:r>
                      </m:sub>
                    </m:sSub>
                    <m:f>
                      <m:fPr>
                        <m:ctrlPr>
                          <a:rPr kumimoji="1" lang="en-US" altLang="zh-CN" b="0" i="1" smtClean="0">
                            <a:latin typeface="Cambria Math" panose="02040503050406030204" pitchFamily="18" charset="0"/>
                            <a:ea typeface="Cambria Math" panose="02040503050406030204" pitchFamily="18" charset="0"/>
                          </a:rPr>
                        </m:ctrlPr>
                      </m:fPr>
                      <m:num>
                        <m:r>
                          <m:rPr>
                            <m:sty m:val="p"/>
                          </m:rPr>
                          <a:rPr kumimoji="1" lang="en-US" altLang="zh-CN" b="0" i="0" smtClean="0">
                            <a:latin typeface="Cambria Math" panose="02040503050406030204" pitchFamily="18" charset="0"/>
                            <a:ea typeface="Cambria Math" panose="02040503050406030204" pitchFamily="18" charset="0"/>
                          </a:rPr>
                          <m:t>Δ</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𝑘</m:t>
                            </m:r>
                          </m:e>
                        </m:acc>
                        <m:r>
                          <a:rPr kumimoji="1" lang="en-US" altLang="zh-CN" b="0" i="1" smtClean="0">
                            <a:latin typeface="Cambria Math" panose="02040503050406030204" pitchFamily="18" charset="0"/>
                            <a:ea typeface="Cambria Math" panose="02040503050406030204" pitchFamily="18" charset="0"/>
                          </a:rPr>
                          <m:t>)</m:t>
                        </m:r>
                      </m:num>
                      <m:den>
                        <m:sSub>
                          <m:sSubPr>
                            <m:ctrlPr>
                              <a:rPr kumimoji="1" lang="en-US" altLang="zh-CN" b="0" i="1" smtClean="0">
                                <a:latin typeface="Cambria Math" panose="02040503050406030204" pitchFamily="18" charset="0"/>
                                <a:ea typeface="Cambria Math" panose="02040503050406030204" pitchFamily="18" charset="0"/>
                              </a:rPr>
                            </m:ctrlPr>
                          </m:sSubPr>
                          <m:e>
                            <m:d>
                              <m:dPr>
                                <m:begChr m:val="|"/>
                                <m:endChr m:val="|"/>
                                <m:ctrlPr>
                                  <a:rPr kumimoji="1" lang="en-US" altLang="zh-CN" b="0" i="1" smtClean="0">
                                    <a:latin typeface="Cambria Math" panose="02040503050406030204" pitchFamily="18" charset="0"/>
                                    <a:ea typeface="Cambria Math" panose="02040503050406030204" pitchFamily="18" charset="0"/>
                                  </a:rPr>
                                </m:ctrlPr>
                              </m:dPr>
                              <m:e>
                                <m:d>
                                  <m:dPr>
                                    <m:begChr m:val="|"/>
                                    <m:endChr m:val="|"/>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𝑥</m:t>
                                    </m:r>
                                  </m:e>
                                </m:d>
                              </m:e>
                            </m:d>
                          </m:e>
                          <m:sub>
                            <m:r>
                              <a:rPr kumimoji="1" lang="en-US" altLang="zh-CN" b="0" i="1" smtClean="0">
                                <a:latin typeface="Cambria Math" panose="02040503050406030204" pitchFamily="18" charset="0"/>
                                <a:ea typeface="Cambria Math" panose="02040503050406030204" pitchFamily="18" charset="0"/>
                              </a:rPr>
                              <m:t>2</m:t>
                            </m:r>
                          </m:sub>
                        </m:sSub>
                      </m:den>
                    </m:f>
                  </m:oMath>
                </a14:m>
                <a:endParaRPr kumimoji="1" lang="en" altLang="zh-CN" dirty="0">
                  <a:latin typeface="Andale Mono" panose="020B0509000000000004" pitchFamily="49" charset="0"/>
                </a:endParaRPr>
              </a:p>
              <a:p>
                <a:pPr>
                  <a:spcAft>
                    <a:spcPts val="1200"/>
                  </a:spcAft>
                </a:pPr>
                <a:endParaRPr kumimoji="1" lang="en" altLang="zh-CN" dirty="0">
                  <a:latin typeface="Andale Mono" panose="020B0509000000000004" pitchFamily="49" charset="0"/>
                </a:endParaRPr>
              </a:p>
            </p:txBody>
          </p:sp>
        </mc:Choice>
        <mc:Fallback xmlns="">
          <p:sp>
            <p:nvSpPr>
              <p:cNvPr id="7" name="文本占位符 1">
                <a:extLst>
                  <a:ext uri="{FF2B5EF4-FFF2-40B4-BE49-F238E27FC236}">
                    <a16:creationId xmlns:a16="http://schemas.microsoft.com/office/drawing/2014/main" id="{8663DA10-CD31-D940-BDB4-AC2BD4047A2F}"/>
                  </a:ext>
                </a:extLst>
              </p:cNvPr>
              <p:cNvSpPr txBox="1">
                <a:spLocks noRot="1" noChangeAspect="1" noMove="1" noResize="1" noEditPoints="1" noAdjustHandles="1" noChangeArrowheads="1" noChangeShapeType="1" noTextEdit="1"/>
              </p:cNvSpPr>
              <p:nvPr/>
            </p:nvSpPr>
            <p:spPr>
              <a:xfrm>
                <a:off x="559103" y="761240"/>
                <a:ext cx="10446807" cy="5595110"/>
              </a:xfrm>
              <a:prstGeom prst="rect">
                <a:avLst/>
              </a:prstGeom>
              <a:blipFill>
                <a:blip r:embed="rId4"/>
                <a:stretch>
                  <a:fillRect l="-850" t="-1587"/>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F223E175-BFFC-284A-A671-DCE26BFC49A9}"/>
              </a:ext>
            </a:extLst>
          </p:cNvPr>
          <p:cNvPicPr>
            <a:picLocks noChangeAspect="1"/>
          </p:cNvPicPr>
          <p:nvPr/>
        </p:nvPicPr>
        <p:blipFill>
          <a:blip r:embed="rId5"/>
          <a:stretch>
            <a:fillRect/>
          </a:stretch>
        </p:blipFill>
        <p:spPr>
          <a:xfrm>
            <a:off x="5475488" y="3323101"/>
            <a:ext cx="1589019" cy="1574573"/>
          </a:xfrm>
          <a:prstGeom prst="rect">
            <a:avLst/>
          </a:prstGeom>
        </p:spPr>
      </p:pic>
      <p:pic>
        <p:nvPicPr>
          <p:cNvPr id="17" name="图片 16">
            <a:extLst>
              <a:ext uri="{FF2B5EF4-FFF2-40B4-BE49-F238E27FC236}">
                <a16:creationId xmlns:a16="http://schemas.microsoft.com/office/drawing/2014/main" id="{CD05F160-1154-E649-969D-9DFAD59A9848}"/>
              </a:ext>
            </a:extLst>
          </p:cNvPr>
          <p:cNvPicPr>
            <a:picLocks noChangeAspect="1"/>
          </p:cNvPicPr>
          <p:nvPr/>
        </p:nvPicPr>
        <p:blipFill>
          <a:blip r:embed="rId6"/>
          <a:stretch>
            <a:fillRect/>
          </a:stretch>
        </p:blipFill>
        <p:spPr>
          <a:xfrm>
            <a:off x="7222907" y="4303910"/>
            <a:ext cx="547876" cy="499534"/>
          </a:xfrm>
          <a:prstGeom prst="rect">
            <a:avLst/>
          </a:prstGeom>
        </p:spPr>
      </p:pic>
      <p:pic>
        <p:nvPicPr>
          <p:cNvPr id="18" name="图片 17">
            <a:extLst>
              <a:ext uri="{FF2B5EF4-FFF2-40B4-BE49-F238E27FC236}">
                <a16:creationId xmlns:a16="http://schemas.microsoft.com/office/drawing/2014/main" id="{75DA8F42-D19D-EB4C-B86B-510304744710}"/>
              </a:ext>
            </a:extLst>
          </p:cNvPr>
          <p:cNvPicPr>
            <a:picLocks noChangeAspect="1"/>
          </p:cNvPicPr>
          <p:nvPr/>
        </p:nvPicPr>
        <p:blipFill>
          <a:blip r:embed="rId7"/>
          <a:stretch>
            <a:fillRect/>
          </a:stretch>
        </p:blipFill>
        <p:spPr>
          <a:xfrm>
            <a:off x="7975422" y="2965334"/>
            <a:ext cx="1567350" cy="1574573"/>
          </a:xfrm>
          <a:prstGeom prst="rect">
            <a:avLst/>
          </a:prstGeom>
        </p:spPr>
      </p:pic>
      <p:pic>
        <p:nvPicPr>
          <p:cNvPr id="19" name="图片 18">
            <a:extLst>
              <a:ext uri="{FF2B5EF4-FFF2-40B4-BE49-F238E27FC236}">
                <a16:creationId xmlns:a16="http://schemas.microsoft.com/office/drawing/2014/main" id="{773DF3D4-16D1-3B43-B4F8-2A43F53658DE}"/>
              </a:ext>
            </a:extLst>
          </p:cNvPr>
          <p:cNvPicPr>
            <a:picLocks noChangeAspect="1"/>
          </p:cNvPicPr>
          <p:nvPr/>
        </p:nvPicPr>
        <p:blipFill>
          <a:blip r:embed="rId8"/>
          <a:stretch>
            <a:fillRect/>
          </a:stretch>
        </p:blipFill>
        <p:spPr>
          <a:xfrm>
            <a:off x="7991357" y="4612835"/>
            <a:ext cx="1538460" cy="1552906"/>
          </a:xfrm>
          <a:prstGeom prst="rect">
            <a:avLst/>
          </a:prstGeom>
        </p:spPr>
      </p:pic>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CB275407-9B3E-BE42-B6B5-C64E826E9F14}"/>
                  </a:ext>
                </a:extLst>
              </p:cNvPr>
              <p:cNvSpPr/>
              <p:nvPr/>
            </p:nvSpPr>
            <p:spPr>
              <a:xfrm>
                <a:off x="5265945" y="5139365"/>
                <a:ext cx="1956962" cy="534762"/>
              </a:xfrm>
              <a:prstGeom prst="rect">
                <a:avLst/>
              </a:prstGeom>
              <a:ln>
                <a:solidFill>
                  <a:schemeClr val="tx1"/>
                </a:solidFill>
              </a:ln>
            </p:spPr>
            <p:txBody>
              <a:bodyPr wrap="square">
                <a:spAutoFit/>
              </a:bodyPr>
              <a:lstStyle/>
              <a:p>
                <a:pPr algn="ctr"/>
                <a:r>
                  <a:rPr kumimoji="1" lang="en" altLang="zh-CN" sz="1400" dirty="0">
                    <a:latin typeface="Andale Mono" panose="020B0509000000000004" pitchFamily="49" charset="0"/>
                    <a:ea typeface="Microsoft YaHei UI" panose="020B0503020204020204" pitchFamily="34" charset="-122"/>
                  </a:rPr>
                  <a:t>Original Image </a:t>
                </a:r>
                <a14:m>
                  <m:oMath xmlns:m="http://schemas.openxmlformats.org/officeDocument/2006/math">
                    <m:r>
                      <a:rPr kumimoji="1" lang="en-US" altLang="zh-CN" sz="1400" b="1" i="1" smtClean="0">
                        <a:latin typeface="Cambria Math" panose="02040503050406030204" pitchFamily="18" charset="0"/>
                        <a:ea typeface="Microsoft YaHei UI" panose="020B0503020204020204" pitchFamily="34" charset="-122"/>
                      </a:rPr>
                      <m:t>𝒙</m:t>
                    </m:r>
                  </m:oMath>
                </a14:m>
                <a:r>
                  <a:rPr kumimoji="1" lang="en" altLang="zh-CN" sz="1400" dirty="0">
                    <a:latin typeface="Andale Mono" panose="020B0509000000000004" pitchFamily="49" charset="0"/>
                    <a:ea typeface="Microsoft YaHei UI" panose="020B0503020204020204" pitchFamily="34" charset="-122"/>
                  </a:rPr>
                  <a:t> </a:t>
                </a:r>
              </a:p>
              <a:p>
                <a:pPr algn="ctr"/>
                <a14:m>
                  <m:oMath xmlns:m="http://schemas.openxmlformats.org/officeDocument/2006/math">
                    <m:acc>
                      <m:accPr>
                        <m:chr m:val="̂"/>
                        <m:ctrlPr>
                          <a:rPr kumimoji="1" lang="en-US" altLang="zh-CN" sz="1400" b="0" i="1" smtClean="0">
                            <a:latin typeface="Cambria Math" panose="02040503050406030204" pitchFamily="18" charset="0"/>
                            <a:ea typeface="Microsoft YaHei UI" panose="020B0503020204020204" pitchFamily="34" charset="-122"/>
                          </a:rPr>
                        </m:ctrlPr>
                      </m:accPr>
                      <m:e>
                        <m:r>
                          <a:rPr kumimoji="1" lang="en-US" altLang="zh-CN" sz="1400" b="0" i="1" smtClean="0">
                            <a:latin typeface="Cambria Math" panose="02040503050406030204" pitchFamily="18" charset="0"/>
                            <a:ea typeface="Microsoft YaHei UI" panose="020B0503020204020204" pitchFamily="34" charset="-122"/>
                          </a:rPr>
                          <m:t>𝑘</m:t>
                        </m:r>
                      </m:e>
                    </m:acc>
                    <m:d>
                      <m:dPr>
                        <m:ctrlPr>
                          <a:rPr kumimoji="1" lang="en-US" altLang="zh-CN" sz="1400" b="0" i="1" smtClean="0">
                            <a:latin typeface="Cambria Math" panose="02040503050406030204" pitchFamily="18" charset="0"/>
                            <a:ea typeface="Microsoft YaHei UI" panose="020B0503020204020204" pitchFamily="34" charset="-122"/>
                          </a:rPr>
                        </m:ctrlPr>
                      </m:dPr>
                      <m:e>
                        <m:r>
                          <a:rPr kumimoji="1" lang="en-US" altLang="zh-CN" sz="1400" b="1" i="1" smtClean="0">
                            <a:latin typeface="Cambria Math" panose="02040503050406030204" pitchFamily="18" charset="0"/>
                            <a:ea typeface="Microsoft YaHei UI" panose="020B0503020204020204" pitchFamily="34" charset="-122"/>
                          </a:rPr>
                          <m:t>𝒙</m:t>
                        </m:r>
                      </m:e>
                    </m:d>
                  </m:oMath>
                </a14:m>
                <a:r>
                  <a:rPr kumimoji="1" lang="en" altLang="zh-CN" sz="1400" dirty="0">
                    <a:latin typeface="Andale Mono" panose="020B0509000000000004" pitchFamily="49" charset="0"/>
                    <a:ea typeface="Microsoft YaHei UI" panose="020B0503020204020204" pitchFamily="34" charset="-122"/>
                  </a:rPr>
                  <a:t>=“whale” </a:t>
                </a:r>
              </a:p>
            </p:txBody>
          </p:sp>
        </mc:Choice>
        <mc:Fallback xmlns="">
          <p:sp>
            <p:nvSpPr>
              <p:cNvPr id="20" name="矩形 19">
                <a:extLst>
                  <a:ext uri="{FF2B5EF4-FFF2-40B4-BE49-F238E27FC236}">
                    <a16:creationId xmlns:a16="http://schemas.microsoft.com/office/drawing/2014/main" id="{CB275407-9B3E-BE42-B6B5-C64E826E9F14}"/>
                  </a:ext>
                </a:extLst>
              </p:cNvPr>
              <p:cNvSpPr>
                <a:spLocks noRot="1" noChangeAspect="1" noMove="1" noResize="1" noEditPoints="1" noAdjustHandles="1" noChangeArrowheads="1" noChangeShapeType="1" noTextEdit="1"/>
              </p:cNvSpPr>
              <p:nvPr/>
            </p:nvSpPr>
            <p:spPr>
              <a:xfrm>
                <a:off x="5265945" y="5139365"/>
                <a:ext cx="1956962" cy="534762"/>
              </a:xfrm>
              <a:prstGeom prst="rect">
                <a:avLst/>
              </a:prstGeom>
              <a:blipFill>
                <a:blip r:embed="rId9"/>
                <a:stretch>
                  <a:fillRect t="-2273" b="-681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C9916FC-D342-2146-9742-54ABDBCA620D}"/>
                  </a:ext>
                </a:extLst>
              </p:cNvPr>
              <p:cNvSpPr/>
              <p:nvPr/>
            </p:nvSpPr>
            <p:spPr>
              <a:xfrm>
                <a:off x="9719239" y="3308765"/>
                <a:ext cx="1956962" cy="534762"/>
              </a:xfrm>
              <a:prstGeom prst="rect">
                <a:avLst/>
              </a:prstGeom>
              <a:ln>
                <a:solidFill>
                  <a:schemeClr val="tx1"/>
                </a:solidFill>
              </a:ln>
            </p:spPr>
            <p:txBody>
              <a:bodyPr wrap="square">
                <a:spAutoFit/>
              </a:bodyPr>
              <a:lstStyle/>
              <a:p>
                <a:pPr algn="ctr"/>
                <a:r>
                  <a:rPr kumimoji="1" lang="en" altLang="zh-CN" sz="1400" dirty="0">
                    <a:latin typeface="Andale Mono" panose="020B0509000000000004" pitchFamily="49" charset="0"/>
                    <a:ea typeface="Microsoft YaHei UI" panose="020B0503020204020204" pitchFamily="34" charset="-122"/>
                  </a:rPr>
                  <a:t>Image </a:t>
                </a:r>
                <a14:m>
                  <m:oMath xmlns:m="http://schemas.openxmlformats.org/officeDocument/2006/math">
                    <m:r>
                      <a:rPr kumimoji="1" lang="en-US" altLang="zh-CN" sz="1400" b="1" i="1" smtClean="0">
                        <a:latin typeface="Cambria Math" panose="02040503050406030204" pitchFamily="18" charset="0"/>
                        <a:ea typeface="Microsoft YaHei UI" panose="020B0503020204020204" pitchFamily="34" charset="-122"/>
                      </a:rPr>
                      <m:t>𝒙</m:t>
                    </m:r>
                    <m:r>
                      <a:rPr kumimoji="1" lang="en-US" altLang="zh-CN" sz="1400" b="1" i="1" smtClean="0">
                        <a:latin typeface="Cambria Math" panose="02040503050406030204" pitchFamily="18" charset="0"/>
                        <a:ea typeface="Microsoft YaHei UI" panose="020B0503020204020204" pitchFamily="34" charset="-122"/>
                      </a:rPr>
                      <m:t>+</m:t>
                    </m:r>
                    <m:r>
                      <a:rPr kumimoji="1" lang="en-US" altLang="zh-CN" sz="1400" b="1" i="1" smtClean="0">
                        <a:latin typeface="Cambria Math" panose="02040503050406030204" pitchFamily="18" charset="0"/>
                        <a:ea typeface="Microsoft YaHei UI" panose="020B0503020204020204" pitchFamily="34" charset="-122"/>
                      </a:rPr>
                      <m:t>𝒓</m:t>
                    </m:r>
                  </m:oMath>
                </a14:m>
                <a:r>
                  <a:rPr kumimoji="1" lang="en" altLang="zh-CN" sz="1400" dirty="0">
                    <a:latin typeface="Andale Mono" panose="020B0509000000000004" pitchFamily="49" charset="0"/>
                    <a:ea typeface="Microsoft YaHei UI" panose="020B0503020204020204" pitchFamily="34" charset="-122"/>
                  </a:rPr>
                  <a:t> </a:t>
                </a:r>
              </a:p>
              <a:p>
                <a:pPr algn="ctr"/>
                <a14:m>
                  <m:oMath xmlns:m="http://schemas.openxmlformats.org/officeDocument/2006/math">
                    <m:acc>
                      <m:accPr>
                        <m:chr m:val="̂"/>
                        <m:ctrlPr>
                          <a:rPr kumimoji="1" lang="en-US" altLang="zh-CN" sz="1400" b="0" i="1" smtClean="0">
                            <a:latin typeface="Cambria Math" panose="02040503050406030204" pitchFamily="18" charset="0"/>
                            <a:ea typeface="Microsoft YaHei UI" panose="020B0503020204020204" pitchFamily="34" charset="-122"/>
                          </a:rPr>
                        </m:ctrlPr>
                      </m:accPr>
                      <m:e>
                        <m:r>
                          <a:rPr kumimoji="1" lang="en-US" altLang="zh-CN" sz="1400" b="0" i="1" smtClean="0">
                            <a:latin typeface="Cambria Math" panose="02040503050406030204" pitchFamily="18" charset="0"/>
                            <a:ea typeface="Microsoft YaHei UI" panose="020B0503020204020204" pitchFamily="34" charset="-122"/>
                          </a:rPr>
                          <m:t>𝑘</m:t>
                        </m:r>
                      </m:e>
                    </m:acc>
                    <m:d>
                      <m:dPr>
                        <m:ctrlPr>
                          <a:rPr kumimoji="1" lang="en-US" altLang="zh-CN" sz="1400" b="0" i="1" smtClean="0">
                            <a:latin typeface="Cambria Math" panose="02040503050406030204" pitchFamily="18" charset="0"/>
                            <a:ea typeface="Microsoft YaHei UI" panose="020B0503020204020204" pitchFamily="34" charset="-122"/>
                          </a:rPr>
                        </m:ctrlPr>
                      </m:dPr>
                      <m:e>
                        <m:r>
                          <a:rPr kumimoji="1" lang="en-US" altLang="zh-CN" sz="1400" b="1" i="1" smtClean="0">
                            <a:latin typeface="Cambria Math" panose="02040503050406030204" pitchFamily="18" charset="0"/>
                            <a:ea typeface="Microsoft YaHei UI" panose="020B0503020204020204" pitchFamily="34" charset="-122"/>
                          </a:rPr>
                          <m:t>𝒙</m:t>
                        </m:r>
                        <m:r>
                          <a:rPr kumimoji="1" lang="en-US" altLang="zh-CN" sz="1400" b="1" i="1" smtClean="0">
                            <a:latin typeface="Cambria Math" panose="02040503050406030204" pitchFamily="18" charset="0"/>
                            <a:ea typeface="Microsoft YaHei UI" panose="020B0503020204020204" pitchFamily="34" charset="-122"/>
                          </a:rPr>
                          <m:t>+</m:t>
                        </m:r>
                        <m:r>
                          <a:rPr kumimoji="1" lang="en-US" altLang="zh-CN" sz="1400" b="1" i="1" smtClean="0">
                            <a:latin typeface="Cambria Math" panose="02040503050406030204" pitchFamily="18" charset="0"/>
                            <a:ea typeface="Microsoft YaHei UI" panose="020B0503020204020204" pitchFamily="34" charset="-122"/>
                          </a:rPr>
                          <m:t>𝒓</m:t>
                        </m:r>
                      </m:e>
                    </m:d>
                  </m:oMath>
                </a14:m>
                <a:r>
                  <a:rPr kumimoji="1" lang="en" altLang="zh-CN" sz="1400" dirty="0">
                    <a:latin typeface="Andale Mono" panose="020B0509000000000004" pitchFamily="49" charset="0"/>
                    <a:ea typeface="Microsoft YaHei UI" panose="020B0503020204020204" pitchFamily="34" charset="-122"/>
                  </a:rPr>
                  <a:t>=“turtle” </a:t>
                </a:r>
              </a:p>
            </p:txBody>
          </p:sp>
        </mc:Choice>
        <mc:Fallback xmlns="">
          <p:sp>
            <p:nvSpPr>
              <p:cNvPr id="21" name="矩形 20">
                <a:extLst>
                  <a:ext uri="{FF2B5EF4-FFF2-40B4-BE49-F238E27FC236}">
                    <a16:creationId xmlns:a16="http://schemas.microsoft.com/office/drawing/2014/main" id="{DC9916FC-D342-2146-9742-54ABDBCA620D}"/>
                  </a:ext>
                </a:extLst>
              </p:cNvPr>
              <p:cNvSpPr>
                <a:spLocks noRot="1" noChangeAspect="1" noMove="1" noResize="1" noEditPoints="1" noAdjustHandles="1" noChangeArrowheads="1" noChangeShapeType="1" noTextEdit="1"/>
              </p:cNvSpPr>
              <p:nvPr/>
            </p:nvSpPr>
            <p:spPr>
              <a:xfrm>
                <a:off x="9719239" y="3308765"/>
                <a:ext cx="1956962" cy="534762"/>
              </a:xfrm>
              <a:prstGeom prst="rect">
                <a:avLst/>
              </a:prstGeom>
              <a:blipFill>
                <a:blip r:embed="rId10"/>
                <a:stretch>
                  <a:fillRect t="-2273" r="-1923" b="-4545"/>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E08EF9AF-1437-1749-9A60-6579EC0970DD}"/>
                  </a:ext>
                </a:extLst>
              </p:cNvPr>
              <p:cNvSpPr/>
              <p:nvPr/>
            </p:nvSpPr>
            <p:spPr>
              <a:xfrm>
                <a:off x="9744976" y="5211583"/>
                <a:ext cx="1956962" cy="534762"/>
              </a:xfrm>
              <a:prstGeom prst="rect">
                <a:avLst/>
              </a:prstGeom>
              <a:ln>
                <a:solidFill>
                  <a:schemeClr val="tx1"/>
                </a:solidFill>
              </a:ln>
            </p:spPr>
            <p:txBody>
              <a:bodyPr wrap="square">
                <a:spAutoFit/>
              </a:bodyPr>
              <a:lstStyle/>
              <a:p>
                <a:pPr algn="ctr"/>
                <a:r>
                  <a:rPr kumimoji="1" lang="en" altLang="zh-CN" sz="1400" dirty="0">
                    <a:latin typeface="Andale Mono" panose="020B0509000000000004" pitchFamily="49" charset="0"/>
                    <a:ea typeface="Microsoft YaHei UI" panose="020B0503020204020204" pitchFamily="34" charset="-122"/>
                  </a:rPr>
                  <a:t>Purtabation </a:t>
                </a:r>
                <a14:m>
                  <m:oMath xmlns:m="http://schemas.openxmlformats.org/officeDocument/2006/math">
                    <m:r>
                      <a:rPr kumimoji="1" lang="en-US" altLang="zh-CN" sz="1400" b="1" i="1" smtClean="0">
                        <a:latin typeface="Cambria Math" panose="02040503050406030204" pitchFamily="18" charset="0"/>
                        <a:ea typeface="Microsoft YaHei UI" panose="020B0503020204020204" pitchFamily="34" charset="-122"/>
                      </a:rPr>
                      <m:t>𝒓</m:t>
                    </m:r>
                  </m:oMath>
                </a14:m>
                <a:r>
                  <a:rPr kumimoji="1" lang="en" altLang="zh-CN" sz="1400" dirty="0">
                    <a:latin typeface="Andale Mono" panose="020B0509000000000004" pitchFamily="49" charset="0"/>
                    <a:ea typeface="Microsoft YaHei UI" panose="020B0503020204020204" pitchFamily="34" charset="-122"/>
                  </a:rPr>
                  <a:t> </a:t>
                </a:r>
              </a:p>
              <a:p>
                <a:pPr algn="ctr"/>
                <a:r>
                  <a:rPr kumimoji="1" lang="en" altLang="zh-CN" sz="1400" dirty="0">
                    <a:latin typeface="Andale Mono" panose="020B0509000000000004" pitchFamily="49" charset="0"/>
                    <a:ea typeface="Microsoft YaHei UI" panose="020B0503020204020204" pitchFamily="34" charset="-122"/>
                  </a:rPr>
                  <a:t>by </a:t>
                </a:r>
                <a:r>
                  <a:rPr kumimoji="1" lang="en" altLang="zh-CN" sz="1400" b="1" dirty="0">
                    <a:latin typeface="Andale Mono" panose="020B0509000000000004" pitchFamily="49" charset="0"/>
                    <a:ea typeface="Microsoft YaHei UI" panose="020B0503020204020204" pitchFamily="34" charset="-122"/>
                  </a:rPr>
                  <a:t>DeepFool</a:t>
                </a:r>
              </a:p>
            </p:txBody>
          </p:sp>
        </mc:Choice>
        <mc:Fallback xmlns="">
          <p:sp>
            <p:nvSpPr>
              <p:cNvPr id="22" name="矩形 21">
                <a:extLst>
                  <a:ext uri="{FF2B5EF4-FFF2-40B4-BE49-F238E27FC236}">
                    <a16:creationId xmlns:a16="http://schemas.microsoft.com/office/drawing/2014/main" id="{E08EF9AF-1437-1749-9A60-6579EC0970DD}"/>
                  </a:ext>
                </a:extLst>
              </p:cNvPr>
              <p:cNvSpPr>
                <a:spLocks noRot="1" noChangeAspect="1" noMove="1" noResize="1" noEditPoints="1" noAdjustHandles="1" noChangeArrowheads="1" noChangeShapeType="1" noTextEdit="1"/>
              </p:cNvSpPr>
              <p:nvPr/>
            </p:nvSpPr>
            <p:spPr>
              <a:xfrm>
                <a:off x="9744976" y="5211583"/>
                <a:ext cx="1956962" cy="534762"/>
              </a:xfrm>
              <a:prstGeom prst="rect">
                <a:avLst/>
              </a:prstGeom>
              <a:blipFill>
                <a:blip r:embed="rId11"/>
                <a:stretch>
                  <a:fillRect b="-4545"/>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680708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47</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Robustness of Classifiers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DeepFool: Fool the Classifiers</a:t>
            </a:r>
          </a:p>
          <a:p>
            <a:pPr>
              <a:spcAft>
                <a:spcPts val="1200"/>
              </a:spcAft>
            </a:pPr>
            <a:r>
              <a:rPr kumimoji="1" lang="en" altLang="zh-CN" dirty="0">
                <a:latin typeface="Andale Mono" panose="020B0509000000000004" pitchFamily="49" charset="0"/>
              </a:rPr>
              <a:t>Weak</a:t>
            </a:r>
            <a:r>
              <a:rPr kumimoji="1" lang="zh-CN" altLang="en-US" dirty="0">
                <a:latin typeface="Andale Mono" panose="020B0509000000000004" pitchFamily="49" charset="0"/>
              </a:rPr>
              <a:t> </a:t>
            </a:r>
            <a:r>
              <a:rPr kumimoji="1" lang="en" altLang="zh-CN" dirty="0">
                <a:latin typeface="Andale Mono" panose="020B0509000000000004" pitchFamily="49" charset="0"/>
              </a:rPr>
              <a:t>Generalization</a:t>
            </a:r>
            <a:r>
              <a:rPr kumimoji="1" lang="zh-CN" altLang="en-US" dirty="0">
                <a:latin typeface="Andale Mono" panose="020B0509000000000004" pitchFamily="49" charset="0"/>
              </a:rPr>
              <a:t> </a:t>
            </a:r>
            <a:r>
              <a:rPr kumimoji="1" lang="en-US" altLang="zh-CN" dirty="0">
                <a:latin typeface="Andale Mono" panose="020B0509000000000004" pitchFamily="49" charset="0"/>
              </a:rPr>
              <a:t>Ability</a:t>
            </a:r>
          </a:p>
          <a:p>
            <a:pPr lvl="1">
              <a:spcAft>
                <a:spcPts val="1200"/>
              </a:spcAft>
            </a:pPr>
            <a:r>
              <a:rPr kumimoji="1" lang="en" altLang="zh-CN" dirty="0">
                <a:latin typeface="Andale Mono" panose="020B0509000000000004" pitchFamily="49" charset="0"/>
              </a:rPr>
              <a:t>Sensitive to small adversarial perturbations </a:t>
            </a:r>
          </a:p>
          <a:p>
            <a:pPr lvl="1">
              <a:spcAft>
                <a:spcPts val="1200"/>
              </a:spcAft>
            </a:pPr>
            <a:r>
              <a:rPr kumimoji="1" lang="en" altLang="zh-CN" dirty="0">
                <a:latin typeface="Andale Mono" panose="020B0509000000000004" pitchFamily="49" charset="0"/>
              </a:rPr>
              <a:t>Misclassifying minimally perturbed data</a:t>
            </a:r>
          </a:p>
          <a:p>
            <a:pPr lvl="2">
              <a:spcAft>
                <a:spcPts val="1200"/>
              </a:spcAft>
            </a:pPr>
            <a:r>
              <a:rPr kumimoji="1" lang="en" altLang="zh-CN" dirty="0">
                <a:latin typeface="Andale Mono" panose="020B0509000000000004" pitchFamily="49" charset="0"/>
              </a:rPr>
              <a:t>Visually similar to normal samples</a:t>
            </a:r>
          </a:p>
        </p:txBody>
      </p:sp>
    </p:spTree>
    <p:extLst>
      <p:ext uri="{BB962C8B-B14F-4D97-AF65-F5344CB8AC3E}">
        <p14:creationId xmlns:p14="http://schemas.microsoft.com/office/powerpoint/2010/main" val="4042770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06394BE-2822-A743-906D-7F26623B5BA8}"/>
              </a:ext>
            </a:extLst>
          </p:cNvPr>
          <p:cNvPicPr>
            <a:picLocks noChangeAspect="1"/>
          </p:cNvPicPr>
          <p:nvPr/>
        </p:nvPicPr>
        <p:blipFill>
          <a:blip r:embed="rId3"/>
          <a:stretch>
            <a:fillRect/>
          </a:stretch>
        </p:blipFill>
        <p:spPr>
          <a:xfrm>
            <a:off x="6265982" y="3390447"/>
            <a:ext cx="4416316" cy="2710152"/>
          </a:xfrm>
          <a:prstGeom prst="rect">
            <a:avLst/>
          </a:prstGeom>
        </p:spPr>
      </p:pic>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48</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4"/>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Robustness of Classifiers</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DeepFool: Fool the Binary Classifiers</a:t>
                </a:r>
              </a:p>
              <a:p>
                <a:pPr>
                  <a:spcAft>
                    <a:spcPts val="1200"/>
                  </a:spcAft>
                </a:pPr>
                <a:r>
                  <a:rPr kumimoji="1" lang="en" altLang="zh-CN" dirty="0">
                    <a:latin typeface="Andale Mono" panose="020B0509000000000004" pitchFamily="49" charset="0"/>
                  </a:rPr>
                  <a:t>Binary Classifiers</a:t>
                </a:r>
              </a:p>
              <a:p>
                <a:pPr lvl="1">
                  <a:spcAft>
                    <a:spcPts val="1200"/>
                  </a:spcAft>
                </a:pPr>
                <a:r>
                  <a:rPr kumimoji="1" lang="en" altLang="zh-CN" dirty="0">
                    <a:latin typeface="Andale Mono" panose="020B0509000000000004" pitchFamily="49" charset="0"/>
                  </a:rPr>
                  <a:t>Hyper-plane</a:t>
                </a:r>
              </a:p>
              <a:p>
                <a:pPr lvl="2">
                  <a:spcAft>
                    <a:spcPts val="1200"/>
                  </a:spcAft>
                </a:pPr>
                <a:r>
                  <a:rPr kumimoji="1" lang="en" altLang="zh-CN" dirty="0">
                    <a:latin typeface="Andale Mono" panose="020B0509000000000004" pitchFamily="49" charset="0"/>
                  </a:rPr>
                  <a:t>Each side corresponds different classification results</a:t>
                </a:r>
              </a:p>
              <a:p>
                <a:pPr lvl="1">
                  <a:spcAft>
                    <a:spcPts val="1200"/>
                  </a:spcAft>
                </a:pPr>
                <a:r>
                  <a:rPr kumimoji="1" lang="en" altLang="zh-CN" dirty="0">
                    <a:latin typeface="Andale Mono" panose="020B0509000000000004" pitchFamily="49" charset="0"/>
                  </a:rPr>
                  <a:t>To change the classification</a:t>
                </a:r>
              </a:p>
              <a:p>
                <a:pPr lvl="2">
                  <a:spcAft>
                    <a:spcPts val="1200"/>
                  </a:spcAft>
                </a:pPr>
                <a:r>
                  <a:rPr kumimoji="1" lang="en" altLang="zh-CN" dirty="0">
                    <a:latin typeface="Andale Mono" panose="020B0509000000000004" pitchFamily="49" charset="0"/>
                  </a:rPr>
                  <a:t>Cross the split plane</a:t>
                </a:r>
              </a:p>
              <a:p>
                <a:pPr lvl="2">
                  <a:spcAft>
                    <a:spcPts val="1200"/>
                  </a:spcAft>
                </a:pPr>
                <a:r>
                  <a:rPr kumimoji="1" lang="en" altLang="zh-CN" dirty="0">
                    <a:latin typeface="Andale Mono" panose="020B0509000000000004" pitchFamily="49" charset="0"/>
                  </a:rPr>
                  <a:t>Vertical</a:t>
                </a:r>
                <a:r>
                  <a:rPr kumimoji="1" lang="zh-CN" altLang="en-US" dirty="0">
                    <a:latin typeface="Andale Mono" panose="020B0509000000000004" pitchFamily="49" charset="0"/>
                  </a:rPr>
                  <a:t> </a:t>
                </a:r>
                <a:r>
                  <a:rPr kumimoji="1" lang="en" altLang="zh-CN" dirty="0">
                    <a:latin typeface="Andale Mono" panose="020B0509000000000004" pitchFamily="49" charset="0"/>
                  </a:rPr>
                  <a:t>shortest way == </a:t>
                </a:r>
                <a:r>
                  <a:rPr kumimoji="1" lang="en" altLang="zh-CN" u="sng" dirty="0">
                    <a:solidFill>
                      <a:srgbClr val="C00000"/>
                    </a:solidFill>
                    <a:latin typeface="Andale Mono" panose="020B0509000000000004" pitchFamily="49" charset="0"/>
                  </a:rPr>
                  <a:t>Robustness</a:t>
                </a:r>
                <a:r>
                  <a:rPr kumimoji="1" lang="en" altLang="zh-CN" dirty="0">
                    <a:latin typeface="Andale Mono" panose="020B0509000000000004" pitchFamily="49" charset="0"/>
                  </a:rPr>
                  <a:t> of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0</m:t>
                        </m:r>
                      </m:sub>
                    </m:sSub>
                  </m:oMath>
                </a14:m>
                <a:endParaRPr kumimoji="1" lang="en" altLang="zh-CN" u="sng" dirty="0">
                  <a:solidFill>
                    <a:srgbClr val="C00000"/>
                  </a:solidFill>
                  <a:latin typeface="Andale Mono" panose="020B0509000000000004" pitchFamily="49" charset="0"/>
                </a:endParaRPr>
              </a:p>
              <a:p>
                <a:pPr lvl="3">
                  <a:spcAft>
                    <a:spcPts val="1200"/>
                  </a:spcAft>
                </a:pPr>
                <a:endParaRPr kumimoji="1" lang="en" altLang="zh-CN" dirty="0">
                  <a:latin typeface="Andale Mono" panose="020B0509000000000004" pitchFamily="49" charset="0"/>
                </a:endParaRPr>
              </a:p>
            </p:txBody>
          </p:sp>
        </mc:Choice>
        <mc:Fallback xmlns="">
          <p:sp>
            <p:nvSpPr>
              <p:cNvPr id="7" name="文本占位符 1">
                <a:extLst>
                  <a:ext uri="{FF2B5EF4-FFF2-40B4-BE49-F238E27FC236}">
                    <a16:creationId xmlns:a16="http://schemas.microsoft.com/office/drawing/2014/main" id="{8663DA10-CD31-D940-BDB4-AC2BD4047A2F}"/>
                  </a:ext>
                </a:extLst>
              </p:cNvPr>
              <p:cNvSpPr txBox="1">
                <a:spLocks noRot="1" noChangeAspect="1" noMove="1" noResize="1" noEditPoints="1" noAdjustHandles="1" noChangeArrowheads="1" noChangeShapeType="1" noTextEdit="1"/>
              </p:cNvSpPr>
              <p:nvPr/>
            </p:nvSpPr>
            <p:spPr>
              <a:xfrm>
                <a:off x="559103" y="761240"/>
                <a:ext cx="10446807" cy="5374160"/>
              </a:xfrm>
              <a:prstGeom prst="rect">
                <a:avLst/>
              </a:prstGeom>
              <a:blipFill>
                <a:blip r:embed="rId5"/>
                <a:stretch>
                  <a:fillRect l="-850" t="-1655"/>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E16BF835-64ED-4146-9B0D-DF9B63D13335}"/>
              </a:ext>
            </a:extLst>
          </p:cNvPr>
          <p:cNvSpPr/>
          <p:nvPr/>
        </p:nvSpPr>
        <p:spPr>
          <a:xfrm>
            <a:off x="9007365" y="4897820"/>
            <a:ext cx="536029" cy="4414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9080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6ACF0B-5244-4A44-A67D-7ABFFB97D4A6}"/>
              </a:ext>
            </a:extLst>
          </p:cNvPr>
          <p:cNvPicPr>
            <a:picLocks noChangeAspect="1"/>
          </p:cNvPicPr>
          <p:nvPr/>
        </p:nvPicPr>
        <p:blipFill>
          <a:blip r:embed="rId3"/>
          <a:stretch>
            <a:fillRect/>
          </a:stretch>
        </p:blipFill>
        <p:spPr>
          <a:xfrm>
            <a:off x="5792607" y="3351406"/>
            <a:ext cx="5354364" cy="2783994"/>
          </a:xfrm>
          <a:prstGeom prst="rect">
            <a:avLst/>
          </a:prstGeom>
        </p:spPr>
      </p:pic>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49</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4"/>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Robustness of Classifiers</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DeepFool: Fool the Binary Classifiers</a:t>
                </a:r>
              </a:p>
              <a:p>
                <a:pPr>
                  <a:spcAft>
                    <a:spcPts val="1200"/>
                  </a:spcAft>
                </a:pPr>
                <a:r>
                  <a:rPr kumimoji="1" lang="en" altLang="zh-CN" dirty="0">
                    <a:latin typeface="Andale Mono" panose="020B0509000000000004" pitchFamily="49" charset="0"/>
                  </a:rPr>
                  <a:t>Binary Classifiers</a:t>
                </a:r>
              </a:p>
              <a:p>
                <a:pPr lvl="1">
                  <a:spcAft>
                    <a:spcPts val="1200"/>
                  </a:spcAft>
                </a:pPr>
                <a:r>
                  <a:rPr kumimoji="1" lang="en" altLang="zh-CN" dirty="0">
                    <a:latin typeface="Andale Mono" panose="020B0509000000000004" pitchFamily="49" charset="0"/>
                  </a:rPr>
                  <a:t>To change the classification</a:t>
                </a:r>
              </a:p>
              <a:p>
                <a:pPr lvl="2">
                  <a:spcAft>
                    <a:spcPts val="1200"/>
                  </a:spcAft>
                </a:pPr>
                <a:r>
                  <a:rPr kumimoji="1" lang="en" altLang="zh-CN" dirty="0">
                    <a:latin typeface="Andale Mono" panose="020B0509000000000004" pitchFamily="49" charset="0"/>
                  </a:rPr>
                  <a:t>Cross the split plane</a:t>
                </a:r>
              </a:p>
              <a:p>
                <a:pPr lvl="2">
                  <a:spcAft>
                    <a:spcPts val="1200"/>
                  </a:spcAft>
                </a:pPr>
                <a:r>
                  <a:rPr kumimoji="1" lang="en" altLang="zh-CN" dirty="0">
                    <a:latin typeface="Andale Mono" panose="020B0509000000000004" pitchFamily="49" charset="0"/>
                  </a:rPr>
                  <a:t>Vertical</a:t>
                </a:r>
                <a:r>
                  <a:rPr kumimoji="1" lang="zh-CN" altLang="en-US" dirty="0">
                    <a:latin typeface="Andale Mono" panose="020B0509000000000004" pitchFamily="49" charset="0"/>
                  </a:rPr>
                  <a:t> </a:t>
                </a:r>
                <a:r>
                  <a:rPr kumimoji="1" lang="en" altLang="zh-CN" dirty="0">
                    <a:latin typeface="Andale Mono" panose="020B0509000000000004" pitchFamily="49" charset="0"/>
                  </a:rPr>
                  <a:t>shortest way == </a:t>
                </a:r>
                <a:r>
                  <a:rPr kumimoji="1" lang="en" altLang="zh-CN" u="sng" dirty="0">
                    <a:solidFill>
                      <a:srgbClr val="C00000"/>
                    </a:solidFill>
                    <a:latin typeface="Andale Mono" panose="020B0509000000000004" pitchFamily="49" charset="0"/>
                  </a:rPr>
                  <a:t>Robustness</a:t>
                </a:r>
                <a:r>
                  <a:rPr kumimoji="1" lang="en" altLang="zh-CN" dirty="0">
                    <a:latin typeface="Andale Mono" panose="020B0509000000000004" pitchFamily="49" charset="0"/>
                  </a:rPr>
                  <a:t> of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0</m:t>
                        </m:r>
                      </m:sub>
                    </m:sSub>
                  </m:oMath>
                </a14:m>
                <a:endParaRPr kumimoji="1" lang="en" altLang="zh-CN" u="sng" dirty="0">
                  <a:solidFill>
                    <a:srgbClr val="C00000"/>
                  </a:solidFill>
                  <a:latin typeface="Andale Mono" panose="020B0509000000000004" pitchFamily="49" charset="0"/>
                </a:endParaRPr>
              </a:p>
              <a:p>
                <a:pPr lvl="1">
                  <a:spcAft>
                    <a:spcPts val="1200"/>
                  </a:spcAft>
                </a:pPr>
                <a:r>
                  <a:rPr kumimoji="1" lang="en" altLang="zh-CN" dirty="0">
                    <a:latin typeface="Andale Mono" panose="020B0509000000000004" pitchFamily="49" charset="0"/>
                  </a:rPr>
                  <a:t>Iteration approach</a:t>
                </a:r>
              </a:p>
              <a:p>
                <a:pPr lvl="2">
                  <a:spcAft>
                    <a:spcPts val="1200"/>
                  </a:spcAft>
                </a:pPr>
                <a:r>
                  <a:rPr kumimoji="1" lang="en" altLang="zh-CN" dirty="0">
                    <a:latin typeface="Andale Mono" panose="020B0509000000000004" pitchFamily="49" charset="0"/>
                  </a:rPr>
                  <a:t>Approaching the hyper-plane</a:t>
                </a:r>
              </a:p>
              <a:p>
                <a:pPr>
                  <a:spcAft>
                    <a:spcPts val="1200"/>
                  </a:spcAft>
                </a:pPr>
                <a:r>
                  <a:rPr kumimoji="1" lang="en" altLang="zh-CN" dirty="0">
                    <a:latin typeface="Andale Mono" panose="020B0509000000000004" pitchFamily="49" charset="0"/>
                  </a:rPr>
                  <a:t>Multi-class Classifier</a:t>
                </a:r>
              </a:p>
              <a:p>
                <a:pPr lvl="1">
                  <a:spcAft>
                    <a:spcPts val="1200"/>
                  </a:spcAft>
                </a:pPr>
                <a:r>
                  <a:rPr kumimoji="1" lang="en" altLang="zh-CN" dirty="0">
                    <a:latin typeface="Andale Mono" panose="020B0509000000000004" pitchFamily="49" charset="0"/>
                  </a:rPr>
                  <a:t>Choosing the direction </a:t>
                </a:r>
              </a:p>
              <a:p>
                <a:pPr lvl="2">
                  <a:spcAft>
                    <a:spcPts val="1200"/>
                  </a:spcAft>
                </a:pPr>
                <a:r>
                  <a:rPr kumimoji="1" lang="en" altLang="zh-CN" dirty="0">
                    <a:latin typeface="Andale Mono" panose="020B0509000000000004" pitchFamily="49" charset="0"/>
                  </a:rPr>
                  <a:t>To find the shortest way</a:t>
                </a:r>
              </a:p>
            </p:txBody>
          </p:sp>
        </mc:Choice>
        <mc:Fallback xmlns="">
          <p:sp>
            <p:nvSpPr>
              <p:cNvPr id="7" name="文本占位符 1">
                <a:extLst>
                  <a:ext uri="{FF2B5EF4-FFF2-40B4-BE49-F238E27FC236}">
                    <a16:creationId xmlns:a16="http://schemas.microsoft.com/office/drawing/2014/main" id="{8663DA10-CD31-D940-BDB4-AC2BD4047A2F}"/>
                  </a:ext>
                </a:extLst>
              </p:cNvPr>
              <p:cNvSpPr txBox="1">
                <a:spLocks noRot="1" noChangeAspect="1" noMove="1" noResize="1" noEditPoints="1" noAdjustHandles="1" noChangeArrowheads="1" noChangeShapeType="1" noTextEdit="1"/>
              </p:cNvSpPr>
              <p:nvPr/>
            </p:nvSpPr>
            <p:spPr>
              <a:xfrm>
                <a:off x="559103" y="761240"/>
                <a:ext cx="10446807" cy="5374160"/>
              </a:xfrm>
              <a:prstGeom prst="rect">
                <a:avLst/>
              </a:prstGeom>
              <a:blipFill>
                <a:blip r:embed="rId5"/>
                <a:stretch>
                  <a:fillRect l="-850" t="-1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365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5</a:t>
            </a:fld>
            <a:endParaRPr lang="zh-CN" altLang="en-US" dirty="0"/>
          </a:p>
        </p:txBody>
      </p:sp>
      <p:pic>
        <p:nvPicPr>
          <p:cNvPr id="3" name="图片 2">
            <a:extLst>
              <a:ext uri="{FF2B5EF4-FFF2-40B4-BE49-F238E27FC236}">
                <a16:creationId xmlns:a16="http://schemas.microsoft.com/office/drawing/2014/main" id="{9E8843FA-DEE9-6640-A650-B5AF9B88044B}"/>
              </a:ext>
            </a:extLst>
          </p:cNvPr>
          <p:cNvPicPr>
            <a:picLocks noChangeAspect="1"/>
          </p:cNvPicPr>
          <p:nvPr/>
        </p:nvPicPr>
        <p:blipFill rotWithShape="1">
          <a:blip r:embed="rId3"/>
          <a:srcRect b="7375"/>
          <a:stretch/>
        </p:blipFill>
        <p:spPr>
          <a:xfrm>
            <a:off x="2395930" y="2086837"/>
            <a:ext cx="5270500" cy="2282108"/>
          </a:xfrm>
          <a:prstGeom prst="rect">
            <a:avLst/>
          </a:prstGeom>
        </p:spPr>
      </p:pic>
      <p:pic>
        <p:nvPicPr>
          <p:cNvPr id="13" name="图片 12">
            <a:extLst>
              <a:ext uri="{FF2B5EF4-FFF2-40B4-BE49-F238E27FC236}">
                <a16:creationId xmlns:a16="http://schemas.microsoft.com/office/drawing/2014/main" id="{5DE23BDA-456E-684A-9C9B-ED79A7EC5345}"/>
              </a:ext>
            </a:extLst>
          </p:cNvPr>
          <p:cNvPicPr>
            <a:picLocks noChangeAspect="1"/>
          </p:cNvPicPr>
          <p:nvPr/>
        </p:nvPicPr>
        <p:blipFill>
          <a:blip r:embed="rId4"/>
          <a:stretch>
            <a:fillRect/>
          </a:stretch>
        </p:blipFill>
        <p:spPr>
          <a:xfrm>
            <a:off x="11005910" y="72027"/>
            <a:ext cx="1087664" cy="689213"/>
          </a:xfrm>
          <a:prstGeom prst="rect">
            <a:avLst/>
          </a:prstGeom>
        </p:spPr>
      </p:pic>
      <p:sp>
        <p:nvSpPr>
          <p:cNvPr id="15" name="页脚占位符 5">
            <a:extLst>
              <a:ext uri="{FF2B5EF4-FFF2-40B4-BE49-F238E27FC236}">
                <a16:creationId xmlns:a16="http://schemas.microsoft.com/office/drawing/2014/main" id="{F823A104-DC1B-DC4F-9729-9E2EBFAD5131}"/>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Why do we need Model Explanations?</a:t>
            </a:r>
          </a:p>
        </p:txBody>
      </p:sp>
      <p:sp>
        <p:nvSpPr>
          <p:cNvPr id="16" name="文本占位符 1">
            <a:extLst>
              <a:ext uri="{FF2B5EF4-FFF2-40B4-BE49-F238E27FC236}">
                <a16:creationId xmlns:a16="http://schemas.microsoft.com/office/drawing/2014/main" id="{649DC1B3-BB9C-3244-84F4-6DD1DCE15BE1}"/>
              </a:ext>
            </a:extLst>
          </p:cNvPr>
          <p:cNvSpPr txBox="1">
            <a:spLocks/>
          </p:cNvSpPr>
          <p:nvPr/>
        </p:nvSpPr>
        <p:spPr>
          <a:xfrm>
            <a:off x="638421" y="1120714"/>
            <a:ext cx="5849466" cy="781200"/>
          </a:xfrm>
          <a:prstGeom prst="rect">
            <a:avLst/>
          </a:prstGeom>
        </p:spPr>
        <p:txBody>
          <a:bodyPr rtlCol="0" anchor="b">
            <a:norm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kumimoji="1" lang="en-US" altLang="zh-CN" sz="2000" dirty="0">
                <a:latin typeface="Andale Mono" panose="020B0509000000000004" pitchFamily="49" charset="0"/>
              </a:rPr>
              <a:t>A classifier identifies the huskies as wolves.</a:t>
            </a:r>
            <a:endParaRPr kumimoji="1" lang="zh-CN" altLang="en-US" sz="2000" dirty="0">
              <a:latin typeface="Andale Mono" panose="020B0509000000000004" pitchFamily="49" charset="0"/>
            </a:endParaRPr>
          </a:p>
        </p:txBody>
      </p:sp>
    </p:spTree>
    <p:extLst>
      <p:ext uri="{BB962C8B-B14F-4D97-AF65-F5344CB8AC3E}">
        <p14:creationId xmlns:p14="http://schemas.microsoft.com/office/powerpoint/2010/main" val="2723554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50</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Adversarial Perturbation and Classifiers Explainer</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Adversarial Perturbation and Classifiers Explainer</a:t>
            </a:r>
            <a:endParaRPr kumimoji="1" lang="en" altLang="zh-CN" dirty="0">
              <a:latin typeface="Andale Mono" panose="020B0509000000000004" pitchFamily="49" charset="0"/>
            </a:endParaRPr>
          </a:p>
          <a:p>
            <a:pPr>
              <a:spcAft>
                <a:spcPts val="1200"/>
              </a:spcAft>
            </a:pPr>
            <a:r>
              <a:rPr kumimoji="1" lang="en" altLang="zh-CN" dirty="0">
                <a:latin typeface="Andale Mono" panose="020B0509000000000004" pitchFamily="49" charset="0"/>
              </a:rPr>
              <a:t>Fine-tuning </a:t>
            </a:r>
            <a:r>
              <a:rPr kumimoji="1" lang="en-US" altLang="zh-CN" dirty="0">
                <a:latin typeface="Andale Mono" panose="020B0509000000000004" pitchFamily="49" charset="0"/>
              </a:rPr>
              <a:t>using adversarial examples</a:t>
            </a:r>
          </a:p>
          <a:p>
            <a:pPr lvl="1">
              <a:spcAft>
                <a:spcPts val="1200"/>
              </a:spcAft>
            </a:pPr>
            <a:r>
              <a:rPr kumimoji="1" lang="en" altLang="zh-CN" dirty="0">
                <a:latin typeface="Andale Mono" panose="020B0509000000000004" pitchFamily="49" charset="0"/>
              </a:rPr>
              <a:t>Increasing robustness</a:t>
            </a:r>
          </a:p>
        </p:txBody>
      </p:sp>
      <p:pic>
        <p:nvPicPr>
          <p:cNvPr id="2" name="图片 1">
            <a:extLst>
              <a:ext uri="{FF2B5EF4-FFF2-40B4-BE49-F238E27FC236}">
                <a16:creationId xmlns:a16="http://schemas.microsoft.com/office/drawing/2014/main" id="{D3F03386-F32F-7E44-ABC0-03610F1F9D0F}"/>
              </a:ext>
            </a:extLst>
          </p:cNvPr>
          <p:cNvPicPr>
            <a:picLocks noChangeAspect="1"/>
          </p:cNvPicPr>
          <p:nvPr/>
        </p:nvPicPr>
        <p:blipFill>
          <a:blip r:embed="rId4"/>
          <a:stretch>
            <a:fillRect/>
          </a:stretch>
        </p:blipFill>
        <p:spPr>
          <a:xfrm>
            <a:off x="5097885" y="1950197"/>
            <a:ext cx="5790831" cy="4771278"/>
          </a:xfrm>
          <a:prstGeom prst="rect">
            <a:avLst/>
          </a:prstGeom>
        </p:spPr>
      </p:pic>
    </p:spTree>
    <p:extLst>
      <p:ext uri="{BB962C8B-B14F-4D97-AF65-F5344CB8AC3E}">
        <p14:creationId xmlns:p14="http://schemas.microsoft.com/office/powerpoint/2010/main" val="28140506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51</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Adversarial Perturbation and Classifiers Explainer</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Adversarial Perturbation and Classifiers Explainer</a:t>
            </a:r>
            <a:endParaRPr kumimoji="1" lang="en" altLang="zh-CN" dirty="0">
              <a:latin typeface="Andale Mono" panose="020B0509000000000004" pitchFamily="49" charset="0"/>
            </a:endParaRPr>
          </a:p>
          <a:p>
            <a:pPr>
              <a:spcAft>
                <a:spcPts val="1200"/>
              </a:spcAft>
            </a:pPr>
            <a:r>
              <a:rPr kumimoji="1" lang="en" altLang="zh-CN" dirty="0">
                <a:latin typeface="Andale Mono" panose="020B0509000000000004" pitchFamily="49" charset="0"/>
              </a:rPr>
              <a:t>Fine-tuning </a:t>
            </a:r>
            <a:r>
              <a:rPr kumimoji="1" lang="en-US" altLang="zh-CN" dirty="0">
                <a:latin typeface="Andale Mono" panose="020B0509000000000004" pitchFamily="49" charset="0"/>
              </a:rPr>
              <a:t>using adversarial examples</a:t>
            </a:r>
          </a:p>
          <a:p>
            <a:pPr lvl="1">
              <a:spcAft>
                <a:spcPts val="1200"/>
              </a:spcAft>
            </a:pPr>
            <a:r>
              <a:rPr kumimoji="1" lang="en" altLang="zh-CN" dirty="0">
                <a:latin typeface="Andale Mono" panose="020B0509000000000004" pitchFamily="49" charset="0"/>
              </a:rPr>
              <a:t>Increasing robustness</a:t>
            </a:r>
          </a:p>
          <a:p>
            <a:pPr lvl="1">
              <a:spcAft>
                <a:spcPts val="1200"/>
              </a:spcAft>
            </a:pPr>
            <a:r>
              <a:rPr kumimoji="1" lang="en" altLang="zh-CN" dirty="0">
                <a:latin typeface="Andale Mono" panose="020B0509000000000004" pitchFamily="49" charset="0"/>
              </a:rPr>
              <a:t>Improving the accuracy</a:t>
            </a:r>
          </a:p>
          <a:p>
            <a:pPr>
              <a:spcAft>
                <a:spcPts val="1200"/>
              </a:spcAft>
            </a:pPr>
            <a:endParaRPr kumimoji="1" lang="en" altLang="zh-CN" dirty="0">
              <a:latin typeface="Andale Mono" panose="020B0509000000000004" pitchFamily="49" charset="0"/>
            </a:endParaRPr>
          </a:p>
        </p:txBody>
      </p:sp>
      <p:graphicFrame>
        <p:nvGraphicFramePr>
          <p:cNvPr id="3" name="表格 2">
            <a:extLst>
              <a:ext uri="{FF2B5EF4-FFF2-40B4-BE49-F238E27FC236}">
                <a16:creationId xmlns:a16="http://schemas.microsoft.com/office/drawing/2014/main" id="{2CA85089-3C91-CF4D-B555-F7B095FACD9A}"/>
              </a:ext>
            </a:extLst>
          </p:cNvPr>
          <p:cNvGraphicFramePr>
            <a:graphicFrameLocks noGrp="1"/>
          </p:cNvGraphicFramePr>
          <p:nvPr>
            <p:extLst>
              <p:ext uri="{D42A27DB-BD31-4B8C-83A1-F6EECF244321}">
                <p14:modId xmlns:p14="http://schemas.microsoft.com/office/powerpoint/2010/main" val="2583045728"/>
              </p:ext>
            </p:extLst>
          </p:nvPr>
        </p:nvGraphicFramePr>
        <p:xfrm>
          <a:off x="2636173" y="3464575"/>
          <a:ext cx="8127999" cy="212344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296400057"/>
                    </a:ext>
                  </a:extLst>
                </a:gridCol>
                <a:gridCol w="2709333">
                  <a:extLst>
                    <a:ext uri="{9D8B030D-6E8A-4147-A177-3AD203B41FA5}">
                      <a16:colId xmlns:a16="http://schemas.microsoft.com/office/drawing/2014/main" val="2401818451"/>
                    </a:ext>
                  </a:extLst>
                </a:gridCol>
                <a:gridCol w="2709333">
                  <a:extLst>
                    <a:ext uri="{9D8B030D-6E8A-4147-A177-3AD203B41FA5}">
                      <a16:colId xmlns:a16="http://schemas.microsoft.com/office/drawing/2014/main" val="3668274230"/>
                    </a:ext>
                  </a:extLst>
                </a:gridCol>
              </a:tblGrid>
              <a:tr h="370840">
                <a:tc>
                  <a:txBody>
                    <a:bodyPr/>
                    <a:lstStyle/>
                    <a:p>
                      <a:pPr>
                        <a:lnSpc>
                          <a:spcPct val="150000"/>
                        </a:lnSpc>
                      </a:pPr>
                      <a:r>
                        <a:rPr lang="en-US" altLang="zh-CN" dirty="0"/>
                        <a:t>Classifier</a:t>
                      </a:r>
                      <a:endParaRPr lang="zh-CN" altLang="en-US" dirty="0"/>
                    </a:p>
                  </a:txBody>
                  <a:tcPr/>
                </a:tc>
                <a:tc>
                  <a:txBody>
                    <a:bodyPr/>
                    <a:lstStyle/>
                    <a:p>
                      <a:r>
                        <a:rPr lang="en-US" altLang="zh-CN" dirty="0"/>
                        <a:t>Test Error</a:t>
                      </a:r>
                    </a:p>
                    <a:p>
                      <a:r>
                        <a:rPr lang="en-US" altLang="zh-CN" dirty="0"/>
                        <a:t>Before fine-tuning</a:t>
                      </a:r>
                      <a:endParaRPr lang="zh-CN" altLang="en-US" dirty="0"/>
                    </a:p>
                  </a:txBody>
                  <a:tcPr/>
                </a:tc>
                <a:tc>
                  <a:txBody>
                    <a:bodyPr/>
                    <a:lstStyle/>
                    <a:p>
                      <a:r>
                        <a:rPr lang="en-US" altLang="zh-CN" dirty="0"/>
                        <a:t>Test Error</a:t>
                      </a:r>
                    </a:p>
                    <a:p>
                      <a:r>
                        <a:rPr lang="en-US" altLang="zh-CN" dirty="0"/>
                        <a:t>After fine-tuning</a:t>
                      </a:r>
                      <a:endParaRPr lang="zh-CN" altLang="en-US" dirty="0"/>
                    </a:p>
                  </a:txBody>
                  <a:tcPr/>
                </a:tc>
                <a:extLst>
                  <a:ext uri="{0D108BD9-81ED-4DB2-BD59-A6C34878D82A}">
                    <a16:rowId xmlns:a16="http://schemas.microsoft.com/office/drawing/2014/main" val="2368008449"/>
                  </a:ext>
                </a:extLst>
              </a:tr>
              <a:tr h="370840">
                <a:tc>
                  <a:txBody>
                    <a:bodyPr/>
                    <a:lstStyle/>
                    <a:p>
                      <a:r>
                        <a:rPr lang="en-US" altLang="zh-CN" dirty="0" err="1"/>
                        <a:t>LeNet</a:t>
                      </a:r>
                      <a:r>
                        <a:rPr lang="en-US" altLang="zh-CN" dirty="0"/>
                        <a:t> (MNIST)</a:t>
                      </a:r>
                      <a:endParaRPr lang="zh-CN" altLang="en-US" dirty="0"/>
                    </a:p>
                  </a:txBody>
                  <a:tcPr/>
                </a:tc>
                <a:tc>
                  <a:txBody>
                    <a:bodyPr/>
                    <a:lstStyle/>
                    <a:p>
                      <a:r>
                        <a:rPr lang="en-US" altLang="zh-CN" dirty="0"/>
                        <a:t>1%</a:t>
                      </a:r>
                      <a:endParaRPr lang="zh-CN" altLang="en-US" dirty="0"/>
                    </a:p>
                  </a:txBody>
                  <a:tcPr/>
                </a:tc>
                <a:tc>
                  <a:txBody>
                    <a:bodyPr/>
                    <a:lstStyle/>
                    <a:p>
                      <a:r>
                        <a:rPr lang="en-US" altLang="zh-CN" dirty="0"/>
                        <a:t>0.8%</a:t>
                      </a:r>
                      <a:endParaRPr lang="zh-CN" altLang="en-US" dirty="0"/>
                    </a:p>
                  </a:txBody>
                  <a:tcPr/>
                </a:tc>
                <a:extLst>
                  <a:ext uri="{0D108BD9-81ED-4DB2-BD59-A6C34878D82A}">
                    <a16:rowId xmlns:a16="http://schemas.microsoft.com/office/drawing/2014/main" val="3585035248"/>
                  </a:ext>
                </a:extLst>
              </a:tr>
              <a:tr h="370840">
                <a:tc>
                  <a:txBody>
                    <a:bodyPr/>
                    <a:lstStyle/>
                    <a:p>
                      <a:r>
                        <a:rPr lang="en-US" altLang="zh-CN" dirty="0"/>
                        <a:t>FC500-150-10 (MNIST)</a:t>
                      </a:r>
                      <a:endParaRPr lang="zh-CN" altLang="en-US" dirty="0"/>
                    </a:p>
                  </a:txBody>
                  <a:tcPr/>
                </a:tc>
                <a:tc>
                  <a:txBody>
                    <a:bodyPr/>
                    <a:lstStyle/>
                    <a:p>
                      <a:r>
                        <a:rPr lang="en-US" altLang="zh-CN" dirty="0"/>
                        <a:t>1.7%</a:t>
                      </a:r>
                      <a:endParaRPr lang="zh-CN" altLang="en-US" dirty="0"/>
                    </a:p>
                  </a:txBody>
                  <a:tcPr/>
                </a:tc>
                <a:tc>
                  <a:txBody>
                    <a:bodyPr/>
                    <a:lstStyle/>
                    <a:p>
                      <a:r>
                        <a:rPr lang="en-US" altLang="zh-CN" dirty="0"/>
                        <a:t>1.5%</a:t>
                      </a:r>
                      <a:endParaRPr lang="zh-CN" altLang="en-US" dirty="0"/>
                    </a:p>
                  </a:txBody>
                  <a:tcPr/>
                </a:tc>
                <a:extLst>
                  <a:ext uri="{0D108BD9-81ED-4DB2-BD59-A6C34878D82A}">
                    <a16:rowId xmlns:a16="http://schemas.microsoft.com/office/drawing/2014/main" val="590491850"/>
                  </a:ext>
                </a:extLst>
              </a:tr>
              <a:tr h="370840">
                <a:tc>
                  <a:txBody>
                    <a:bodyPr/>
                    <a:lstStyle/>
                    <a:p>
                      <a:r>
                        <a:rPr lang="en-US" altLang="zh-CN" dirty="0"/>
                        <a:t>NIM (CIFAR-10)</a:t>
                      </a:r>
                      <a:endParaRPr lang="zh-CN" altLang="en-US" dirty="0"/>
                    </a:p>
                  </a:txBody>
                  <a:tcPr/>
                </a:tc>
                <a:tc>
                  <a:txBody>
                    <a:bodyPr/>
                    <a:lstStyle/>
                    <a:p>
                      <a:r>
                        <a:rPr lang="en-US" altLang="zh-CN" dirty="0"/>
                        <a:t>11.5%</a:t>
                      </a:r>
                      <a:endParaRPr lang="zh-CN" altLang="en-US" dirty="0"/>
                    </a:p>
                  </a:txBody>
                  <a:tcPr/>
                </a:tc>
                <a:tc>
                  <a:txBody>
                    <a:bodyPr/>
                    <a:lstStyle/>
                    <a:p>
                      <a:r>
                        <a:rPr lang="en-US" altLang="zh-CN" dirty="0"/>
                        <a:t>11.2%</a:t>
                      </a:r>
                      <a:endParaRPr lang="zh-CN" altLang="en-US" dirty="0"/>
                    </a:p>
                  </a:txBody>
                  <a:tcPr/>
                </a:tc>
                <a:extLst>
                  <a:ext uri="{0D108BD9-81ED-4DB2-BD59-A6C34878D82A}">
                    <a16:rowId xmlns:a16="http://schemas.microsoft.com/office/drawing/2014/main" val="3099785905"/>
                  </a:ext>
                </a:extLst>
              </a:tr>
              <a:tr h="370840">
                <a:tc>
                  <a:txBody>
                    <a:bodyPr/>
                    <a:lstStyle/>
                    <a:p>
                      <a:r>
                        <a:rPr lang="en-US" altLang="zh-CN" dirty="0" err="1"/>
                        <a:t>LeNet</a:t>
                      </a:r>
                      <a:r>
                        <a:rPr lang="en-US" altLang="zh-CN" dirty="0"/>
                        <a:t> (CIFAR-10)</a:t>
                      </a:r>
                      <a:endParaRPr lang="zh-CN" altLang="en-US" dirty="0"/>
                    </a:p>
                  </a:txBody>
                  <a:tcPr/>
                </a:tc>
                <a:tc>
                  <a:txBody>
                    <a:bodyPr/>
                    <a:lstStyle/>
                    <a:p>
                      <a:r>
                        <a:rPr lang="en-US" altLang="zh-CN" dirty="0"/>
                        <a:t>22.6%</a:t>
                      </a:r>
                      <a:endParaRPr lang="zh-CN" altLang="en-US" dirty="0"/>
                    </a:p>
                  </a:txBody>
                  <a:tcPr/>
                </a:tc>
                <a:tc>
                  <a:txBody>
                    <a:bodyPr/>
                    <a:lstStyle/>
                    <a:p>
                      <a:r>
                        <a:rPr lang="en-US" altLang="zh-CN" dirty="0"/>
                        <a:t>20.0%</a:t>
                      </a:r>
                      <a:endParaRPr lang="zh-CN" altLang="en-US" dirty="0"/>
                    </a:p>
                  </a:txBody>
                  <a:tcPr/>
                </a:tc>
                <a:extLst>
                  <a:ext uri="{0D108BD9-81ED-4DB2-BD59-A6C34878D82A}">
                    <a16:rowId xmlns:a16="http://schemas.microsoft.com/office/drawing/2014/main" val="570578674"/>
                  </a:ext>
                </a:extLst>
              </a:tr>
            </a:tbl>
          </a:graphicData>
        </a:graphic>
      </p:graphicFrame>
    </p:spTree>
    <p:extLst>
      <p:ext uri="{BB962C8B-B14F-4D97-AF65-F5344CB8AC3E}">
        <p14:creationId xmlns:p14="http://schemas.microsoft.com/office/powerpoint/2010/main" val="3377208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7C20341-12C6-B140-92BC-DF0AAB490B57}"/>
              </a:ext>
            </a:extLst>
          </p:cNvPr>
          <p:cNvPicPr>
            <a:picLocks noChangeAspect="1"/>
          </p:cNvPicPr>
          <p:nvPr/>
        </p:nvPicPr>
        <p:blipFill>
          <a:blip r:embed="rId3"/>
          <a:stretch>
            <a:fillRect/>
          </a:stretch>
        </p:blipFill>
        <p:spPr>
          <a:xfrm>
            <a:off x="7339263" y="0"/>
            <a:ext cx="4852737" cy="6858000"/>
          </a:xfrm>
          <a:prstGeom prst="rect">
            <a:avLst/>
          </a:prstGeom>
        </p:spPr>
      </p:pic>
      <p:sp>
        <p:nvSpPr>
          <p:cNvPr id="6" name="页脚占位符 5">
            <a:extLst>
              <a:ext uri="{FF2B5EF4-FFF2-40B4-BE49-F238E27FC236}">
                <a16:creationId xmlns:a16="http://schemas.microsoft.com/office/drawing/2014/main" id="{14C29AE6-D05A-C148-9A79-BE5AF8FDA6D3}"/>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Universal Adversarial Perturbations</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27A88742-E1A5-8F40-A15A-E4D90B7E519D}"/>
                  </a:ext>
                </a:extLst>
              </p:cNvPr>
              <p:cNvSpPr txBox="1">
                <a:spLocks/>
              </p:cNvSpPr>
              <p:nvPr/>
            </p:nvSpPr>
            <p:spPr>
              <a:xfrm>
                <a:off x="559103" y="761240"/>
                <a:ext cx="10446807" cy="559511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Universal Adversarial Perturbations</a:t>
                </a:r>
              </a:p>
              <a:p>
                <a:pPr>
                  <a:spcAft>
                    <a:spcPts val="1200"/>
                  </a:spcAft>
                </a:pPr>
                <a:r>
                  <a:rPr kumimoji="1" lang="en" altLang="zh-CN" dirty="0">
                    <a:latin typeface="Andale Mono" panose="020B0509000000000004" pitchFamily="49" charset="0"/>
                  </a:rPr>
                  <a:t>Same perturbation</a:t>
                </a:r>
              </a:p>
              <a:p>
                <a:pPr lvl="1">
                  <a:spcAft>
                    <a:spcPts val="1200"/>
                  </a:spcAft>
                </a:pPr>
                <a:r>
                  <a:rPr kumimoji="1" lang="en" altLang="zh-CN" dirty="0">
                    <a:latin typeface="Andale Mono" panose="020B0509000000000004" pitchFamily="49" charset="0"/>
                  </a:rPr>
                  <a:t>Image-agnostic</a:t>
                </a:r>
              </a:p>
              <a:p>
                <a:pPr lvl="1">
                  <a:spcAft>
                    <a:spcPts val="1200"/>
                  </a:spcAft>
                </a:pPr>
                <a:r>
                  <a:rPr kumimoji="1" lang="en" altLang="zh-CN" dirty="0">
                    <a:latin typeface="Andale Mono" panose="020B0509000000000004" pitchFamily="49" charset="0"/>
                  </a:rPr>
                  <a:t>Small / Non-significant affect</a:t>
                </a:r>
              </a:p>
              <a:p>
                <a:pPr>
                  <a:spcAft>
                    <a:spcPts val="1200"/>
                  </a:spcAft>
                </a:pPr>
                <a:r>
                  <a:rPr kumimoji="1" lang="en" altLang="zh-CN" dirty="0">
                    <a:latin typeface="Andale Mono" panose="020B0509000000000004" pitchFamily="49" charset="0"/>
                  </a:rPr>
                  <a:t>Universal Adversarial </a:t>
                </a:r>
                <a:br>
                  <a:rPr kumimoji="1" lang="en" altLang="zh-CN" dirty="0">
                    <a:latin typeface="Andale Mono" panose="020B0509000000000004" pitchFamily="49" charset="0"/>
                  </a:rPr>
                </a:br>
                <a:r>
                  <a:rPr kumimoji="1" lang="en" altLang="zh-CN" dirty="0">
                    <a:latin typeface="Andale Mono" panose="020B0509000000000004" pitchFamily="49" charset="0"/>
                  </a:rPr>
                  <a:t>Perturbations [9]</a:t>
                </a:r>
              </a:p>
              <a:p>
                <a:pPr marL="914400" lvl="1" indent="-457200">
                  <a:spcAft>
                    <a:spcPts val="1200"/>
                  </a:spcAft>
                  <a:buFont typeface="+mj-lt"/>
                  <a:buAutoNum type="arabicPeriod"/>
                </a:pPr>
                <a14:m>
                  <m:oMath xmlns:m="http://schemas.openxmlformats.org/officeDocument/2006/math">
                    <m:sSub>
                      <m:sSubPr>
                        <m:ctrlPr>
                          <a:rPr kumimoji="1" lang="en-US" altLang="zh-CN" b="0" i="1" smtClean="0">
                            <a:latin typeface="Cambria Math" panose="02040503050406030204" pitchFamily="18" charset="0"/>
                          </a:rPr>
                        </m:ctrlPr>
                      </m:sSubPr>
                      <m:e>
                        <m:d>
                          <m:dPr>
                            <m:begChr m:val="|"/>
                            <m:endChr m:val="|"/>
                            <m:ctrlPr>
                              <a:rPr kumimoji="1" lang="en-US" altLang="zh-CN" b="0" i="1" smtClean="0">
                                <a:latin typeface="Cambria Math" panose="02040503050406030204" pitchFamily="18" charset="0"/>
                              </a:rPr>
                            </m:ctrlPr>
                          </m:dPr>
                          <m:e>
                            <m:d>
                              <m:dPr>
                                <m:begChr m:val="|"/>
                                <m:endChr m:val="|"/>
                                <m:ctrlPr>
                                  <a:rPr kumimoji="1" lang="en-US" altLang="zh-CN" b="0" i="1" smtClean="0">
                                    <a:latin typeface="Cambria Math" panose="02040503050406030204" pitchFamily="18" charset="0"/>
                                  </a:rPr>
                                </m:ctrlPr>
                              </m:dPr>
                              <m:e>
                                <m:r>
                                  <m:rPr>
                                    <m:sty m:val="p"/>
                                  </m:rPr>
                                  <a:rPr kumimoji="1" lang="en-US" altLang="zh-CN" b="0" i="0" smtClean="0">
                                    <a:latin typeface="Cambria Math" panose="02040503050406030204" pitchFamily="18" charset="0"/>
                                  </a:rPr>
                                  <m:t>v</m:t>
                                </m:r>
                              </m:e>
                            </m:d>
                          </m:e>
                        </m:d>
                      </m:e>
                      <m:sub>
                        <m:r>
                          <m:rPr>
                            <m:sty m:val="p"/>
                          </m:rPr>
                          <a:rPr kumimoji="1" lang="en-US" altLang="zh-CN" b="0" i="0" smtClean="0">
                            <a:latin typeface="Cambria Math" panose="02040503050406030204" pitchFamily="18" charset="0"/>
                          </a:rPr>
                          <m:t>p</m:t>
                        </m:r>
                      </m:sub>
                    </m:sSub>
                    <m:r>
                      <a:rPr kumimoji="1" lang="en-US" altLang="zh-CN" b="0" i="0" smtClean="0">
                        <a:latin typeface="Cambria Math" panose="02040503050406030204" pitchFamily="18" charset="0"/>
                      </a:rPr>
                      <m:t>≤ </m:t>
                    </m:r>
                    <m:r>
                      <m:rPr>
                        <m:sty m:val="p"/>
                      </m:rPr>
                      <a:rPr kumimoji="1" lang="en-US" altLang="zh-CN" b="0" i="0" smtClean="0">
                        <a:latin typeface="Cambria Math" panose="02040503050406030204" pitchFamily="18" charset="0"/>
                        <a:ea typeface="Cambria Math" panose="02040503050406030204" pitchFamily="18" charset="0"/>
                      </a:rPr>
                      <m:t>ξ</m:t>
                    </m:r>
                  </m:oMath>
                </a14:m>
                <a:endParaRPr kumimoji="1" lang="en" altLang="zh-CN" dirty="0">
                  <a:latin typeface="Andale Mono" panose="020B0509000000000004" pitchFamily="49" charset="0"/>
                </a:endParaRPr>
              </a:p>
              <a:p>
                <a:pPr marL="914400" lvl="1" indent="-457200">
                  <a:spcAft>
                    <a:spcPts val="1200"/>
                  </a:spcAft>
                  <a:buFont typeface="+mj-lt"/>
                  <a:buAutoNum type="arabicPeriod"/>
                </a:pPr>
                <a14:m>
                  <m:oMath xmlns:m="http://schemas.openxmlformats.org/officeDocument/2006/math">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i="0" smtClean="0">
                            <a:latin typeface="Cambria Math" panose="02040503050406030204" pitchFamily="18" charset="0"/>
                            <a:ea typeface="Cambria Math" panose="02040503050406030204" pitchFamily="18" charset="0"/>
                          </a:rPr>
                          <m:t>ℙ</m:t>
                        </m:r>
                      </m:e>
                      <m:sub>
                        <m:r>
                          <m:rPr>
                            <m:sty m:val="p"/>
                          </m:rPr>
                          <a:rPr kumimoji="1" lang="en-US" altLang="zh-CN" b="0" i="0" smtClean="0">
                            <a:latin typeface="Cambria Math" panose="02040503050406030204" pitchFamily="18" charset="0"/>
                            <a:ea typeface="Cambria Math" panose="02040503050406030204" pitchFamily="18" charset="0"/>
                          </a:rPr>
                          <m:t>x</m:t>
                        </m:r>
                        <m:r>
                          <a:rPr kumimoji="1" lang="en-US" altLang="zh-CN" b="0" i="0"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𝜇</m:t>
                        </m:r>
                      </m:sub>
                    </m:sSub>
                    <m:d>
                      <m:dPr>
                        <m:ctrlPr>
                          <a:rPr kumimoji="1" lang="en-US" altLang="zh-CN" b="0" i="1" smtClean="0">
                            <a:latin typeface="Cambria Math" panose="02040503050406030204" pitchFamily="18" charset="0"/>
                            <a:ea typeface="Cambria Math" panose="02040503050406030204" pitchFamily="18" charset="0"/>
                          </a:rPr>
                        </m:ctrlPr>
                      </m:dPr>
                      <m:e>
                        <m:acc>
                          <m:accPr>
                            <m:chr m:val="̂"/>
                            <m:ctrlPr>
                              <a:rPr kumimoji="1" lang="en-US" altLang="zh-CN" b="0" i="1" smtClean="0">
                                <a:latin typeface="Cambria Math" panose="02040503050406030204" pitchFamily="18" charset="0"/>
                                <a:ea typeface="Cambria Math" panose="02040503050406030204" pitchFamily="18" charset="0"/>
                              </a:rPr>
                            </m:ctrlPr>
                          </m:accPr>
                          <m:e>
                            <m:r>
                              <m:rPr>
                                <m:sty m:val="p"/>
                              </m:rPr>
                              <a:rPr kumimoji="1" lang="en-US" altLang="zh-CN" b="0" i="0" smtClean="0">
                                <a:latin typeface="Cambria Math" panose="02040503050406030204" pitchFamily="18" charset="0"/>
                                <a:ea typeface="Cambria Math" panose="02040503050406030204" pitchFamily="18" charset="0"/>
                              </a:rPr>
                              <m:t>k</m:t>
                            </m:r>
                          </m:e>
                        </m:acc>
                        <m:d>
                          <m:dPr>
                            <m:ctrlPr>
                              <a:rPr kumimoji="1" lang="en-US" altLang="zh-CN" b="0" i="1" smtClean="0">
                                <a:latin typeface="Cambria Math" panose="02040503050406030204" pitchFamily="18" charset="0"/>
                                <a:ea typeface="Cambria Math" panose="02040503050406030204" pitchFamily="18" charset="0"/>
                              </a:rPr>
                            </m:ctrlPr>
                          </m:dPr>
                          <m:e>
                            <m:r>
                              <m:rPr>
                                <m:sty m:val="p"/>
                              </m:rPr>
                              <a:rPr kumimoji="1" lang="en-US" altLang="zh-CN" b="0" i="0" smtClean="0">
                                <a:latin typeface="Cambria Math" panose="02040503050406030204" pitchFamily="18" charset="0"/>
                                <a:ea typeface="Cambria Math" panose="02040503050406030204" pitchFamily="18" charset="0"/>
                              </a:rPr>
                              <m:t>x</m:t>
                            </m:r>
                            <m:r>
                              <a:rPr kumimoji="1" lang="en-US" altLang="zh-CN" b="0" i="0" smtClean="0">
                                <a:latin typeface="Cambria Math" panose="02040503050406030204" pitchFamily="18" charset="0"/>
                                <a:ea typeface="Cambria Math" panose="02040503050406030204" pitchFamily="18" charset="0"/>
                              </a:rPr>
                              <m:t>+</m:t>
                            </m:r>
                            <m:r>
                              <m:rPr>
                                <m:sty m:val="p"/>
                              </m:rPr>
                              <a:rPr kumimoji="1" lang="en-US" altLang="zh-CN" b="0" i="0" smtClean="0">
                                <a:latin typeface="Cambria Math" panose="02040503050406030204" pitchFamily="18" charset="0"/>
                                <a:ea typeface="Cambria Math" panose="02040503050406030204" pitchFamily="18" charset="0"/>
                              </a:rPr>
                              <m:t>v</m:t>
                            </m:r>
                          </m:e>
                        </m:d>
                        <m:r>
                          <a:rPr kumimoji="1" lang="en-US" altLang="zh-CN" b="0" i="0" smtClean="0">
                            <a:latin typeface="Cambria Math" panose="02040503050406030204" pitchFamily="18" charset="0"/>
                            <a:ea typeface="Cambria Math" panose="02040503050406030204" pitchFamily="18" charset="0"/>
                          </a:rPr>
                          <m:t>≠</m:t>
                        </m:r>
                        <m:acc>
                          <m:accPr>
                            <m:chr m:val="̂"/>
                            <m:ctrlPr>
                              <a:rPr kumimoji="1" lang="en-US" altLang="zh-CN" i="1">
                                <a:latin typeface="Cambria Math" panose="02040503050406030204" pitchFamily="18" charset="0"/>
                                <a:ea typeface="Cambria Math" panose="02040503050406030204" pitchFamily="18" charset="0"/>
                              </a:rPr>
                            </m:ctrlPr>
                          </m:accPr>
                          <m:e>
                            <m:r>
                              <m:rPr>
                                <m:sty m:val="p"/>
                              </m:rPr>
                              <a:rPr kumimoji="1" lang="en-US" altLang="zh-CN" b="0" i="0" smtClean="0">
                                <a:latin typeface="Cambria Math" panose="02040503050406030204" pitchFamily="18" charset="0"/>
                                <a:ea typeface="Cambria Math" panose="02040503050406030204" pitchFamily="18" charset="0"/>
                              </a:rPr>
                              <m:t>k</m:t>
                            </m:r>
                          </m:e>
                        </m:acc>
                        <m:r>
                          <a:rPr kumimoji="1" lang="en-US" altLang="zh-CN" b="0" i="0" smtClean="0">
                            <a:latin typeface="Cambria Math" panose="02040503050406030204" pitchFamily="18" charset="0"/>
                            <a:ea typeface="Cambria Math" panose="02040503050406030204" pitchFamily="18" charset="0"/>
                          </a:rPr>
                          <m:t>(</m:t>
                        </m:r>
                        <m:r>
                          <m:rPr>
                            <m:sty m:val="p"/>
                          </m:rPr>
                          <a:rPr kumimoji="1" lang="en-US" altLang="zh-CN" b="0" i="0" smtClean="0">
                            <a:latin typeface="Cambria Math" panose="02040503050406030204" pitchFamily="18" charset="0"/>
                            <a:ea typeface="Cambria Math" panose="02040503050406030204" pitchFamily="18" charset="0"/>
                          </a:rPr>
                          <m:t>x</m:t>
                        </m:r>
                        <m:r>
                          <a:rPr kumimoji="1" lang="en-US" altLang="zh-CN" b="0" i="0" smtClean="0">
                            <a:latin typeface="Cambria Math" panose="02040503050406030204" pitchFamily="18" charset="0"/>
                            <a:ea typeface="Cambria Math" panose="02040503050406030204" pitchFamily="18" charset="0"/>
                          </a:rPr>
                          <m:t>)</m:t>
                        </m:r>
                      </m:e>
                    </m:d>
                    <m:r>
                      <a:rPr kumimoji="1" lang="en-US" altLang="zh-CN" b="0" i="0" smtClean="0">
                        <a:latin typeface="Cambria Math" panose="02040503050406030204" pitchFamily="18" charset="0"/>
                        <a:ea typeface="Cambria Math" panose="02040503050406030204" pitchFamily="18" charset="0"/>
                      </a:rPr>
                      <m:t>≥1−</m:t>
                    </m:r>
                    <m:r>
                      <m:rPr>
                        <m:sty m:val="p"/>
                      </m:rPr>
                      <a:rPr kumimoji="1" lang="en-US" altLang="zh-CN" b="0" i="0" smtClean="0">
                        <a:latin typeface="Cambria Math" panose="02040503050406030204" pitchFamily="18" charset="0"/>
                        <a:ea typeface="Cambria Math" panose="02040503050406030204" pitchFamily="18" charset="0"/>
                      </a:rPr>
                      <m:t>δ</m:t>
                    </m:r>
                  </m:oMath>
                </a14:m>
                <a:endParaRPr kumimoji="1" lang="en" altLang="zh-CN" dirty="0">
                  <a:latin typeface="Andale Mono" panose="020B0509000000000004" pitchFamily="49" charset="0"/>
                </a:endParaRPr>
              </a:p>
            </p:txBody>
          </p:sp>
        </mc:Choice>
        <mc:Fallback xmlns="">
          <p:sp>
            <p:nvSpPr>
              <p:cNvPr id="7" name="文本占位符 1">
                <a:extLst>
                  <a:ext uri="{FF2B5EF4-FFF2-40B4-BE49-F238E27FC236}">
                    <a16:creationId xmlns:a16="http://schemas.microsoft.com/office/drawing/2014/main" id="{27A88742-E1A5-8F40-A15A-E4D90B7E519D}"/>
                  </a:ext>
                </a:extLst>
              </p:cNvPr>
              <p:cNvSpPr txBox="1">
                <a:spLocks noRot="1" noChangeAspect="1" noMove="1" noResize="1" noEditPoints="1" noAdjustHandles="1" noChangeArrowheads="1" noChangeShapeType="1" noTextEdit="1"/>
              </p:cNvSpPr>
              <p:nvPr/>
            </p:nvSpPr>
            <p:spPr>
              <a:xfrm>
                <a:off x="559103" y="761240"/>
                <a:ext cx="10446807" cy="5595110"/>
              </a:xfrm>
              <a:prstGeom prst="rect">
                <a:avLst/>
              </a:prstGeom>
              <a:blipFill>
                <a:blip r:embed="rId4"/>
                <a:stretch>
                  <a:fillRect l="-850" t="-1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2303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53</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Universal Adversarial Perturbations</a:t>
            </a:r>
          </a:p>
        </p:txBody>
      </p:sp>
      <mc:AlternateContent xmlns:mc="http://schemas.openxmlformats.org/markup-compatibility/2006" xmlns:a14="http://schemas.microsoft.com/office/drawing/2010/main">
        <mc:Choice Requires="a14">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59511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Universal Adversarial Perturbations</a:t>
                </a:r>
              </a:p>
              <a:p>
                <a:pPr>
                  <a:spcAft>
                    <a:spcPts val="1200"/>
                  </a:spcAft>
                </a:pPr>
                <a:r>
                  <a:rPr kumimoji="1" lang="en-US" altLang="zh-CN" b="0" i="0" dirty="0">
                    <a:latin typeface="Andale Mono" panose="020B0509000000000004" pitchFamily="49" charset="0"/>
                  </a:rPr>
                  <a:t>Iteration</a:t>
                </a:r>
              </a:p>
              <a:p>
                <a:pPr lvl="1">
                  <a:spcAft>
                    <a:spcPts val="1200"/>
                  </a:spcAft>
                </a:pPr>
                <a14:m>
                  <m:oMath xmlns:m="http://schemas.openxmlformats.org/officeDocument/2006/math">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𝑣</m:t>
                    </m:r>
                  </m:oMath>
                </a14:m>
                <a:endParaRPr kumimoji="1" lang="en" altLang="zh-CN" dirty="0">
                  <a:latin typeface="Andale Mono" panose="020B0509000000000004" pitchFamily="49" charset="0"/>
                </a:endParaRPr>
              </a:p>
              <a:p>
                <a:pPr lvl="1">
                  <a:spcAft>
                    <a:spcPts val="1200"/>
                  </a:spcAft>
                </a:pPr>
                <a:endParaRPr kumimoji="1" lang="en" altLang="zh-CN" dirty="0">
                  <a:latin typeface="Andale Mono" panose="020B0509000000000004" pitchFamily="49" charset="0"/>
                </a:endParaRPr>
              </a:p>
              <a:p>
                <a:pPr lvl="1">
                  <a:spcAft>
                    <a:spcPts val="1200"/>
                  </a:spcAft>
                </a:pPr>
                <a14:m>
                  <m:oMath xmlns:m="http://schemas.openxmlformats.org/officeDocument/2006/math">
                    <m:r>
                      <a:rPr kumimoji="1" lang="en-US" altLang="zh-CN" i="1">
                        <a:latin typeface="Cambria Math" panose="02040503050406030204" pitchFamily="18" charset="0"/>
                      </a:rPr>
                      <m:t>𝑣</m:t>
                    </m:r>
                    <m:r>
                      <a:rPr kumimoji="1" lang="en-US" altLang="zh-CN" b="0" i="0" smtClean="0">
                        <a:latin typeface="Cambria Math" panose="02040503050406030204" pitchFamily="18" charset="0"/>
                      </a:rPr>
                      <m:t>+</m:t>
                    </m:r>
                    <m:r>
                      <m:rPr>
                        <m:sty m:val="p"/>
                      </m:rPr>
                      <a:rPr kumimoji="1" lang="en-US" altLang="zh-CN" b="0" i="0" smtClean="0">
                        <a:latin typeface="Cambria Math" panose="02040503050406030204" pitchFamily="18" charset="0"/>
                      </a:rPr>
                      <m:t>Δ</m:t>
                    </m:r>
                    <m: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𝑙</m:t>
                        </m:r>
                      </m:e>
                      <m:sub>
                        <m:r>
                          <a:rPr kumimoji="1" lang="en-US" altLang="zh-CN" b="0" i="1" smtClean="0">
                            <a:latin typeface="Cambria Math" panose="02040503050406030204" pitchFamily="18" charset="0"/>
                            <a:ea typeface="Cambria Math" panose="02040503050406030204" pitchFamily="18" charset="0"/>
                          </a:rPr>
                          <m:t>𝑝</m:t>
                        </m:r>
                      </m:sub>
                    </m:sSub>
                    <m:r>
                      <m:rPr>
                        <m:nor/>
                      </m:rPr>
                      <a:rPr kumimoji="1" lang="en-US" altLang="zh-CN" b="0" i="0" smtClean="0">
                        <a:latin typeface="Cambria Math" panose="02040503050406030204" pitchFamily="18" charset="0"/>
                        <a:ea typeface="Cambria Math" panose="02040503050406030204" pitchFamily="18" charset="0"/>
                      </a:rPr>
                      <m:t> </m:t>
                    </m:r>
                    <m:r>
                      <m:rPr>
                        <m:sty m:val="p"/>
                      </m:rPr>
                      <a:rPr kumimoji="1" lang="en-US" altLang="zh-CN" b="0" i="0" smtClean="0">
                        <a:latin typeface="Cambria Math" panose="02040503050406030204" pitchFamily="18" charset="0"/>
                        <a:ea typeface="Cambria Math" panose="02040503050406030204" pitchFamily="18" charset="0"/>
                      </a:rPr>
                      <m:t>Ball</m:t>
                    </m:r>
                  </m:oMath>
                </a14:m>
                <a:endParaRPr kumimoji="1" lang="en" altLang="zh-CN" dirty="0">
                  <a:latin typeface="Andale Mono" panose="020B0509000000000004" pitchFamily="49" charset="0"/>
                </a:endParaRPr>
              </a:p>
            </p:txBody>
          </p:sp>
        </mc:Choice>
        <mc:Fallback xmlns="">
          <p:sp>
            <p:nvSpPr>
              <p:cNvPr id="7" name="文本占位符 1">
                <a:extLst>
                  <a:ext uri="{FF2B5EF4-FFF2-40B4-BE49-F238E27FC236}">
                    <a16:creationId xmlns:a16="http://schemas.microsoft.com/office/drawing/2014/main" id="{8663DA10-CD31-D940-BDB4-AC2BD4047A2F}"/>
                  </a:ext>
                </a:extLst>
              </p:cNvPr>
              <p:cNvSpPr txBox="1">
                <a:spLocks noRot="1" noChangeAspect="1" noMove="1" noResize="1" noEditPoints="1" noAdjustHandles="1" noChangeArrowheads="1" noChangeShapeType="1" noTextEdit="1"/>
              </p:cNvSpPr>
              <p:nvPr/>
            </p:nvSpPr>
            <p:spPr>
              <a:xfrm>
                <a:off x="559103" y="761240"/>
                <a:ext cx="10446807" cy="5595110"/>
              </a:xfrm>
              <a:prstGeom prst="rect">
                <a:avLst/>
              </a:prstGeom>
              <a:blipFill>
                <a:blip r:embed="rId4"/>
                <a:stretch>
                  <a:fillRect l="-850" t="-158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0D265AA-857E-6541-B376-BA5D1C2A2B82}"/>
              </a:ext>
            </a:extLst>
          </p:cNvPr>
          <p:cNvPicPr>
            <a:picLocks noChangeAspect="1"/>
          </p:cNvPicPr>
          <p:nvPr/>
        </p:nvPicPr>
        <p:blipFill>
          <a:blip r:embed="rId5"/>
          <a:stretch>
            <a:fillRect/>
          </a:stretch>
        </p:blipFill>
        <p:spPr>
          <a:xfrm>
            <a:off x="6174326" y="1258146"/>
            <a:ext cx="5108951" cy="5463329"/>
          </a:xfrm>
          <a:prstGeom prst="rect">
            <a:avLst/>
          </a:prstGeom>
        </p:spPr>
      </p:pic>
      <p:pic>
        <p:nvPicPr>
          <p:cNvPr id="3" name="图片 2">
            <a:extLst>
              <a:ext uri="{FF2B5EF4-FFF2-40B4-BE49-F238E27FC236}">
                <a16:creationId xmlns:a16="http://schemas.microsoft.com/office/drawing/2014/main" id="{D0F336BB-67CA-AE4E-9DF5-0D8B1DCE0EC9}"/>
              </a:ext>
            </a:extLst>
          </p:cNvPr>
          <p:cNvPicPr>
            <a:picLocks noChangeAspect="1"/>
          </p:cNvPicPr>
          <p:nvPr/>
        </p:nvPicPr>
        <p:blipFill>
          <a:blip r:embed="rId6"/>
          <a:stretch>
            <a:fillRect/>
          </a:stretch>
        </p:blipFill>
        <p:spPr>
          <a:xfrm>
            <a:off x="1096206" y="3429000"/>
            <a:ext cx="4953000" cy="457200"/>
          </a:xfrm>
          <a:prstGeom prst="rect">
            <a:avLst/>
          </a:prstGeom>
        </p:spPr>
      </p:pic>
      <p:pic>
        <p:nvPicPr>
          <p:cNvPr id="4" name="图片 3">
            <a:extLst>
              <a:ext uri="{FF2B5EF4-FFF2-40B4-BE49-F238E27FC236}">
                <a16:creationId xmlns:a16="http://schemas.microsoft.com/office/drawing/2014/main" id="{4E3987A8-5D15-5345-B8EA-BD31CCBBD3E9}"/>
              </a:ext>
            </a:extLst>
          </p:cNvPr>
          <p:cNvPicPr>
            <a:picLocks noChangeAspect="1"/>
          </p:cNvPicPr>
          <p:nvPr/>
        </p:nvPicPr>
        <p:blipFill>
          <a:blip r:embed="rId7"/>
          <a:stretch>
            <a:fillRect/>
          </a:stretch>
        </p:blipFill>
        <p:spPr>
          <a:xfrm>
            <a:off x="1096206" y="2376892"/>
            <a:ext cx="4686300" cy="469900"/>
          </a:xfrm>
          <a:prstGeom prst="rect">
            <a:avLst/>
          </a:prstGeom>
        </p:spPr>
      </p:pic>
    </p:spTree>
    <p:extLst>
      <p:ext uri="{BB962C8B-B14F-4D97-AF65-F5344CB8AC3E}">
        <p14:creationId xmlns:p14="http://schemas.microsoft.com/office/powerpoint/2010/main" val="3699577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E367C4B-FF18-8D47-AFF6-C2B0D0E258AF}"/>
              </a:ext>
            </a:extLst>
          </p:cNvPr>
          <p:cNvPicPr>
            <a:picLocks noChangeAspect="1"/>
          </p:cNvPicPr>
          <p:nvPr/>
        </p:nvPicPr>
        <p:blipFill>
          <a:blip r:embed="rId3"/>
          <a:stretch>
            <a:fillRect/>
          </a:stretch>
        </p:blipFill>
        <p:spPr>
          <a:xfrm>
            <a:off x="0" y="3092669"/>
            <a:ext cx="12192000" cy="1829348"/>
          </a:xfrm>
          <a:prstGeom prst="rect">
            <a:avLst/>
          </a:prstGeom>
        </p:spPr>
      </p:pic>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54</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4"/>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Universal Adversarial Perturbations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59511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Universal Adversarial Perturbations</a:t>
            </a:r>
            <a:endParaRPr lang="en" altLang="zh-CN" dirty="0"/>
          </a:p>
          <a:p>
            <a:pPr>
              <a:spcAft>
                <a:spcPts val="1200"/>
              </a:spcAft>
            </a:pPr>
            <a:r>
              <a:rPr lang="en" altLang="zh-CN" dirty="0">
                <a:latin typeface="Andale Mono" panose="020B0509000000000004" pitchFamily="49" charset="0"/>
              </a:rPr>
              <a:t>500 images -&gt; 30%</a:t>
            </a:r>
          </a:p>
          <a:p>
            <a:pPr>
              <a:spcAft>
                <a:spcPts val="1200"/>
              </a:spcAft>
            </a:pPr>
            <a:r>
              <a:rPr lang="en" altLang="zh-CN" dirty="0">
                <a:latin typeface="Andale Mono" panose="020B0509000000000004" pitchFamily="49" charset="0"/>
              </a:rPr>
              <a:t>4000 images -&gt; 70%</a:t>
            </a:r>
          </a:p>
          <a:p>
            <a:pPr>
              <a:spcAft>
                <a:spcPts val="1200"/>
              </a:spcAft>
            </a:pPr>
            <a:r>
              <a:rPr lang="en" altLang="zh-CN" dirty="0">
                <a:latin typeface="Andale Mono" panose="020B0509000000000004" pitchFamily="49" charset="0"/>
              </a:rPr>
              <a:t>Fooling ratios on the set X, and the validation set</a:t>
            </a:r>
          </a:p>
          <a:p>
            <a:pPr>
              <a:spcAft>
                <a:spcPts val="1200"/>
              </a:spcAft>
            </a:pPr>
            <a:endParaRPr kumimoji="1" lang="en" altLang="zh-CN" dirty="0">
              <a:latin typeface="Andale Mono" panose="020B0509000000000004" pitchFamily="49" charset="0"/>
            </a:endParaRPr>
          </a:p>
        </p:txBody>
      </p:sp>
    </p:spTree>
    <p:extLst>
      <p:ext uri="{BB962C8B-B14F-4D97-AF65-F5344CB8AC3E}">
        <p14:creationId xmlns:p14="http://schemas.microsoft.com/office/powerpoint/2010/main" val="1186144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55</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Universal Adversarial Perturbations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39"/>
            <a:ext cx="10446807" cy="5786705"/>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Universal Adversarial Perturbations</a:t>
            </a:r>
          </a:p>
          <a:p>
            <a:pPr>
              <a:spcAft>
                <a:spcPts val="1200"/>
              </a:spcAft>
            </a:pPr>
            <a:r>
              <a:rPr lang="en" altLang="zh-CN" dirty="0">
                <a:latin typeface="Andale Mono" panose="020B0509000000000004" pitchFamily="49" charset="0"/>
              </a:rPr>
              <a:t>Cross-model universality </a:t>
            </a:r>
          </a:p>
          <a:p>
            <a:pPr lvl="1">
              <a:spcAft>
                <a:spcPts val="1200"/>
              </a:spcAft>
            </a:pPr>
            <a:r>
              <a:rPr lang="en" altLang="zh-CN" dirty="0">
                <a:latin typeface="Andale Mono" panose="020B0509000000000004" pitchFamily="49" charset="0"/>
              </a:rPr>
              <a:t>Doubly-universal</a:t>
            </a:r>
          </a:p>
          <a:p>
            <a:pPr>
              <a:spcAft>
                <a:spcPts val="1200"/>
              </a:spcAft>
            </a:pPr>
            <a:endParaRPr lang="en" altLang="zh-CN" dirty="0">
              <a:latin typeface="Andale Mono" panose="020B0509000000000004" pitchFamily="49" charset="0"/>
            </a:endParaRPr>
          </a:p>
          <a:p>
            <a:pPr>
              <a:spcAft>
                <a:spcPts val="1200"/>
              </a:spcAft>
            </a:pPr>
            <a:endParaRPr lang="en" altLang="zh-CN" dirty="0">
              <a:latin typeface="Andale Mono" panose="020B0509000000000004" pitchFamily="49" charset="0"/>
            </a:endParaRPr>
          </a:p>
          <a:p>
            <a:pPr>
              <a:spcAft>
                <a:spcPts val="1200"/>
              </a:spcAft>
            </a:pPr>
            <a:endParaRPr lang="en" altLang="zh-CN" dirty="0">
              <a:latin typeface="Andale Mono" panose="020B0509000000000004" pitchFamily="49" charset="0"/>
            </a:endParaRPr>
          </a:p>
          <a:p>
            <a:pPr>
              <a:spcAft>
                <a:spcPts val="1200"/>
              </a:spcAft>
            </a:pPr>
            <a:endParaRPr lang="en" altLang="zh-CN" dirty="0">
              <a:latin typeface="Andale Mono" panose="020B0509000000000004" pitchFamily="49" charset="0"/>
            </a:endParaRPr>
          </a:p>
          <a:p>
            <a:pPr>
              <a:spcAft>
                <a:spcPts val="1200"/>
              </a:spcAft>
            </a:pPr>
            <a:endParaRPr lang="en" altLang="zh-CN" dirty="0">
              <a:latin typeface="Andale Mono" panose="020B0509000000000004" pitchFamily="49" charset="0"/>
            </a:endParaRPr>
          </a:p>
          <a:p>
            <a:pPr>
              <a:spcAft>
                <a:spcPts val="1200"/>
              </a:spcAft>
            </a:pPr>
            <a:r>
              <a:rPr lang="en" altLang="zh-CN" dirty="0">
                <a:latin typeface="Andale Mono" panose="020B0509000000000004" pitchFamily="49" charset="0"/>
              </a:rPr>
              <a:t>Fine-tuning the network</a:t>
            </a:r>
          </a:p>
          <a:p>
            <a:pPr lvl="1">
              <a:spcAft>
                <a:spcPts val="1200"/>
              </a:spcAft>
            </a:pPr>
            <a:r>
              <a:rPr lang="en" altLang="zh-CN" dirty="0">
                <a:latin typeface="Andale Mono" panose="020B0509000000000004" pitchFamily="49" charset="0"/>
              </a:rPr>
              <a:t>Mild improvement in the robustness</a:t>
            </a:r>
          </a:p>
        </p:txBody>
      </p:sp>
      <p:pic>
        <p:nvPicPr>
          <p:cNvPr id="2" name="图片 1">
            <a:extLst>
              <a:ext uri="{FF2B5EF4-FFF2-40B4-BE49-F238E27FC236}">
                <a16:creationId xmlns:a16="http://schemas.microsoft.com/office/drawing/2014/main" id="{75841955-A753-284B-87B5-77C8AA186644}"/>
              </a:ext>
            </a:extLst>
          </p:cNvPr>
          <p:cNvPicPr>
            <a:picLocks noChangeAspect="1"/>
          </p:cNvPicPr>
          <p:nvPr/>
        </p:nvPicPr>
        <p:blipFill>
          <a:blip r:embed="rId4"/>
          <a:stretch>
            <a:fillRect/>
          </a:stretch>
        </p:blipFill>
        <p:spPr>
          <a:xfrm>
            <a:off x="400050" y="2357163"/>
            <a:ext cx="11391900" cy="2984500"/>
          </a:xfrm>
          <a:prstGeom prst="rect">
            <a:avLst/>
          </a:prstGeom>
        </p:spPr>
      </p:pic>
    </p:spTree>
    <p:extLst>
      <p:ext uri="{BB962C8B-B14F-4D97-AF65-F5344CB8AC3E}">
        <p14:creationId xmlns:p14="http://schemas.microsoft.com/office/powerpoint/2010/main" val="803351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EE46E62-7471-5840-8F66-79AB9AC44B19}"/>
              </a:ext>
            </a:extLst>
          </p:cNvPr>
          <p:cNvPicPr>
            <a:picLocks noChangeAspect="1"/>
          </p:cNvPicPr>
          <p:nvPr/>
        </p:nvPicPr>
        <p:blipFill>
          <a:blip r:embed="rId3"/>
          <a:stretch>
            <a:fillRect/>
          </a:stretch>
        </p:blipFill>
        <p:spPr>
          <a:xfrm>
            <a:off x="6285186" y="2031213"/>
            <a:ext cx="5906814" cy="4826787"/>
          </a:xfrm>
          <a:prstGeom prst="rect">
            <a:avLst/>
          </a:prstGeom>
        </p:spPr>
      </p:pic>
      <p:pic>
        <p:nvPicPr>
          <p:cNvPr id="3" name="图片 2">
            <a:extLst>
              <a:ext uri="{FF2B5EF4-FFF2-40B4-BE49-F238E27FC236}">
                <a16:creationId xmlns:a16="http://schemas.microsoft.com/office/drawing/2014/main" id="{613E90C0-A58C-274F-BAA8-7DB82C4E8689}"/>
              </a:ext>
            </a:extLst>
          </p:cNvPr>
          <p:cNvPicPr>
            <a:picLocks noChangeAspect="1"/>
          </p:cNvPicPr>
          <p:nvPr/>
        </p:nvPicPr>
        <p:blipFill>
          <a:blip r:embed="rId4"/>
          <a:stretch>
            <a:fillRect/>
          </a:stretch>
        </p:blipFill>
        <p:spPr>
          <a:xfrm>
            <a:off x="1366610" y="3819525"/>
            <a:ext cx="4013200" cy="977900"/>
          </a:xfrm>
          <a:prstGeom prst="rect">
            <a:avLst/>
          </a:prstGeom>
        </p:spPr>
      </p:pic>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56</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5"/>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Universal Adversarial Perturbations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59511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Universal Adversarial Perturbations</a:t>
            </a:r>
          </a:p>
          <a:p>
            <a:pPr>
              <a:spcAft>
                <a:spcPts val="1200"/>
              </a:spcAft>
            </a:pPr>
            <a:r>
              <a:rPr lang="en" altLang="zh-CN" dirty="0">
                <a:latin typeface="Andale Mono" panose="020B0509000000000004" pitchFamily="49" charset="0"/>
              </a:rPr>
              <a:t>Explaining the vulnerability to </a:t>
            </a:r>
            <a:br>
              <a:rPr lang="en" altLang="zh-CN" dirty="0">
                <a:latin typeface="Andale Mono" panose="020B0509000000000004" pitchFamily="49" charset="0"/>
              </a:rPr>
            </a:br>
            <a:r>
              <a:rPr lang="en" altLang="zh-CN" dirty="0">
                <a:latin typeface="Andale Mono" panose="020B0509000000000004" pitchFamily="49" charset="0"/>
              </a:rPr>
              <a:t>universal perturbations </a:t>
            </a:r>
          </a:p>
          <a:p>
            <a:pPr>
              <a:spcAft>
                <a:spcPts val="1200"/>
              </a:spcAft>
            </a:pPr>
            <a:r>
              <a:rPr lang="en" altLang="zh-CN" dirty="0">
                <a:latin typeface="Andale Mono" panose="020B0509000000000004" pitchFamily="49" charset="0"/>
              </a:rPr>
              <a:t>For each image x</a:t>
            </a:r>
          </a:p>
          <a:p>
            <a:pPr lvl="1">
              <a:spcAft>
                <a:spcPts val="1200"/>
              </a:spcAft>
            </a:pPr>
            <a:r>
              <a:rPr lang="en" altLang="zh-CN" dirty="0">
                <a:latin typeface="Andale Mono" panose="020B0509000000000004" pitchFamily="49" charset="0"/>
              </a:rPr>
              <a:t>Adversarial perturbation vector r(x) </a:t>
            </a:r>
          </a:p>
          <a:p>
            <a:pPr>
              <a:spcAft>
                <a:spcPts val="1200"/>
              </a:spcAft>
            </a:pPr>
            <a:r>
              <a:rPr lang="en" altLang="zh-CN" dirty="0">
                <a:latin typeface="Andale Mono" panose="020B0509000000000004" pitchFamily="49" charset="0"/>
              </a:rPr>
              <a:t>Normal vectors N</a:t>
            </a:r>
          </a:p>
          <a:p>
            <a:pPr lvl="1">
              <a:spcAft>
                <a:spcPts val="1200"/>
              </a:spcAft>
            </a:pPr>
            <a:r>
              <a:rPr lang="en" altLang="zh-CN" dirty="0">
                <a:latin typeface="Andale Mono" panose="020B0509000000000004" pitchFamily="49" charset="0"/>
              </a:rPr>
              <a:t> </a:t>
            </a:r>
          </a:p>
          <a:p>
            <a:pPr lvl="1">
              <a:spcAft>
                <a:spcPts val="1200"/>
              </a:spcAft>
            </a:pPr>
            <a:endParaRPr lang="en" altLang="zh-CN" dirty="0">
              <a:latin typeface="Andale Mono" panose="020B0509000000000004" pitchFamily="49" charset="0"/>
            </a:endParaRPr>
          </a:p>
          <a:p>
            <a:pPr>
              <a:spcAft>
                <a:spcPts val="1200"/>
              </a:spcAft>
            </a:pPr>
            <a:r>
              <a:rPr lang="en" altLang="zh-CN" b="1" dirty="0">
                <a:latin typeface="Andale Mono" panose="020B0509000000000004" pitchFamily="49" charset="0"/>
              </a:rPr>
              <a:t>Deep networks have large </a:t>
            </a:r>
            <a:br>
              <a:rPr lang="en" altLang="zh-CN" b="1" dirty="0">
                <a:latin typeface="Andale Mono" panose="020B0509000000000004" pitchFamily="49" charset="0"/>
              </a:rPr>
            </a:br>
            <a:r>
              <a:rPr lang="en" altLang="zh-CN" b="1" dirty="0">
                <a:latin typeface="Andale Mono" panose="020B0509000000000004" pitchFamily="49" charset="0"/>
              </a:rPr>
              <a:t>correlations and redundancies </a:t>
            </a:r>
            <a:br>
              <a:rPr lang="en" altLang="zh-CN" b="1" dirty="0">
                <a:latin typeface="Andale Mono" panose="020B0509000000000004" pitchFamily="49" charset="0"/>
              </a:rPr>
            </a:br>
            <a:r>
              <a:rPr lang="en" altLang="zh-CN" b="1" dirty="0">
                <a:latin typeface="Andale Mono" panose="020B0509000000000004" pitchFamily="49" charset="0"/>
              </a:rPr>
              <a:t>in the decision boundary.</a:t>
            </a:r>
          </a:p>
        </p:txBody>
      </p:sp>
    </p:spTree>
    <p:extLst>
      <p:ext uri="{BB962C8B-B14F-4D97-AF65-F5344CB8AC3E}">
        <p14:creationId xmlns:p14="http://schemas.microsoft.com/office/powerpoint/2010/main" val="173440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dissolve">
                                      <p:cBhvr>
                                        <p:cTn id="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FC1D53-AFED-E34B-81A2-D8DFEEB029FB}"/>
              </a:ext>
            </a:extLst>
          </p:cNvPr>
          <p:cNvPicPr>
            <a:picLocks noChangeAspect="1"/>
          </p:cNvPicPr>
          <p:nvPr/>
        </p:nvPicPr>
        <p:blipFill rotWithShape="1">
          <a:blip r:embed="rId2"/>
          <a:srcRect t="-1" b="15533"/>
          <a:stretch/>
        </p:blipFill>
        <p:spPr>
          <a:xfrm>
            <a:off x="84083" y="52553"/>
            <a:ext cx="12023834" cy="6763407"/>
          </a:xfrm>
          <a:prstGeom prst="rect">
            <a:avLst/>
          </a:prstGeom>
        </p:spPr>
      </p:pic>
    </p:spTree>
    <p:extLst>
      <p:ext uri="{BB962C8B-B14F-4D97-AF65-F5344CB8AC3E}">
        <p14:creationId xmlns:p14="http://schemas.microsoft.com/office/powerpoint/2010/main" val="1638284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58</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Robustness of Explainers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Robustness of Explainers</a:t>
            </a:r>
          </a:p>
          <a:p>
            <a:pPr>
              <a:spcAft>
                <a:spcPts val="1200"/>
              </a:spcAft>
            </a:pPr>
            <a:r>
              <a:rPr kumimoji="1" lang="en" altLang="zh-CN" dirty="0">
                <a:latin typeface="Andale Mono" panose="020B0509000000000004" pitchFamily="49" charset="0"/>
              </a:rPr>
              <a:t>Prediction-based Explainers</a:t>
            </a:r>
          </a:p>
          <a:p>
            <a:pPr marL="914400" lvl="1" indent="-457200">
              <a:spcAft>
                <a:spcPts val="1200"/>
              </a:spcAft>
              <a:buFont typeface="+mj-lt"/>
              <a:buAutoNum type="arabicPeriod"/>
            </a:pPr>
            <a:r>
              <a:rPr kumimoji="1" lang="en" altLang="zh-CN" dirty="0">
                <a:latin typeface="Andale Mono" panose="020B0509000000000004" pitchFamily="49" charset="0"/>
              </a:rPr>
              <a:t>Saliency Approaches</a:t>
            </a:r>
          </a:p>
          <a:p>
            <a:pPr lvl="2">
              <a:spcAft>
                <a:spcPts val="1200"/>
              </a:spcAft>
            </a:pPr>
            <a:r>
              <a:rPr lang="en" altLang="zh-CN" dirty="0">
                <a:latin typeface="Andale Mono" panose="020B0509000000000004" pitchFamily="49" charset="0"/>
              </a:rPr>
              <a:t>Inferring salient features from </a:t>
            </a:r>
            <a:r>
              <a:rPr lang="en" altLang="zh-CN" u="sng" dirty="0">
                <a:latin typeface="Andale Mono" panose="020B0509000000000004" pitchFamily="49" charset="0"/>
              </a:rPr>
              <a:t>gradients or output decomposition</a:t>
            </a:r>
            <a:r>
              <a:rPr lang="en" altLang="zh-CN" dirty="0">
                <a:latin typeface="Andale Mono" panose="020B0509000000000004" pitchFamily="49" charset="0"/>
              </a:rPr>
              <a:t> </a:t>
            </a:r>
          </a:p>
          <a:p>
            <a:pPr marL="914400" lvl="1" indent="-457200">
              <a:spcAft>
                <a:spcPts val="1200"/>
              </a:spcAft>
              <a:buFont typeface="+mj-lt"/>
              <a:buAutoNum type="arabicPeriod"/>
            </a:pPr>
            <a:r>
              <a:rPr kumimoji="1" lang="en" altLang="zh-CN" dirty="0">
                <a:latin typeface="Andale Mono" panose="020B0509000000000004" pitchFamily="49" charset="0"/>
              </a:rPr>
              <a:t>Perturbation Approaches</a:t>
            </a:r>
          </a:p>
          <a:p>
            <a:pPr lvl="2">
              <a:spcAft>
                <a:spcPts val="1200"/>
              </a:spcAft>
            </a:pPr>
            <a:r>
              <a:rPr lang="en" altLang="zh-CN" dirty="0">
                <a:latin typeface="Andale Mono" panose="020B0509000000000004" pitchFamily="49" charset="0"/>
              </a:rPr>
              <a:t>Inferring importance of features from </a:t>
            </a:r>
            <a:br>
              <a:rPr lang="en" altLang="zh-CN" dirty="0">
                <a:latin typeface="Andale Mono" panose="020B0509000000000004" pitchFamily="49" charset="0"/>
              </a:rPr>
            </a:br>
            <a:r>
              <a:rPr lang="en" altLang="zh-CN" u="sng" dirty="0">
                <a:latin typeface="Andale Mono" panose="020B0509000000000004" pitchFamily="49" charset="0"/>
              </a:rPr>
              <a:t>querying the model around the prediction of interest</a:t>
            </a:r>
            <a:r>
              <a:rPr lang="en" altLang="zh-CN" dirty="0">
                <a:latin typeface="Andale Mono" panose="020B0509000000000004" pitchFamily="49" charset="0"/>
              </a:rPr>
              <a:t>  </a:t>
            </a:r>
            <a:endParaRPr kumimoji="1" lang="en" altLang="zh-CN" dirty="0">
              <a:latin typeface="Andale Mono" panose="020B0509000000000004" pitchFamily="49" charset="0"/>
            </a:endParaRPr>
          </a:p>
          <a:p>
            <a:pPr lvl="1">
              <a:spcAft>
                <a:spcPts val="1200"/>
              </a:spcAft>
            </a:pPr>
            <a:r>
              <a:rPr kumimoji="1" lang="en" altLang="zh-CN" b="1" dirty="0">
                <a:latin typeface="Andale Mono" panose="020B0509000000000004" pitchFamily="49" charset="0"/>
              </a:rPr>
              <a:t>Limitations</a:t>
            </a:r>
          </a:p>
          <a:p>
            <a:pPr lvl="2">
              <a:spcAft>
                <a:spcPts val="1200"/>
              </a:spcAft>
            </a:pPr>
            <a:r>
              <a:rPr kumimoji="1" lang="en" altLang="zh-CN" dirty="0">
                <a:latin typeface="Andale Mono" panose="020B0509000000000004" pitchFamily="49" charset="0"/>
              </a:rPr>
              <a:t>Sensitive to input’s transformation and reference point</a:t>
            </a:r>
          </a:p>
          <a:p>
            <a:pPr lvl="2">
              <a:spcAft>
                <a:spcPts val="1200"/>
              </a:spcAft>
            </a:pPr>
            <a:r>
              <a:rPr kumimoji="1" lang="en" altLang="zh-CN" dirty="0">
                <a:latin typeface="Andale Mono" panose="020B0509000000000004" pitchFamily="49" charset="0"/>
              </a:rPr>
              <a:t>Single point-wise explanation is too optimistic</a:t>
            </a:r>
          </a:p>
          <a:p>
            <a:pPr>
              <a:spcAft>
                <a:spcPts val="1200"/>
              </a:spcAft>
            </a:pPr>
            <a:endParaRPr kumimoji="1" lang="en" altLang="zh-CN" dirty="0">
              <a:latin typeface="Andale Mono" panose="020B0509000000000004" pitchFamily="49" charset="0"/>
            </a:endParaRPr>
          </a:p>
        </p:txBody>
      </p:sp>
    </p:spTree>
    <p:extLst>
      <p:ext uri="{BB962C8B-B14F-4D97-AF65-F5344CB8AC3E}">
        <p14:creationId xmlns:p14="http://schemas.microsoft.com/office/powerpoint/2010/main" val="1676462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59</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Robustness of Explainers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Robustness of Explainers</a:t>
            </a:r>
          </a:p>
          <a:p>
            <a:pPr>
              <a:spcAft>
                <a:spcPts val="1200"/>
              </a:spcAft>
            </a:pPr>
            <a:r>
              <a:rPr kumimoji="1" lang="en" altLang="zh-CN" dirty="0">
                <a:latin typeface="Andale Mono" panose="020B0509000000000004" pitchFamily="49" charset="0"/>
              </a:rPr>
              <a:t>Robustness to Local Perturbation</a:t>
            </a:r>
          </a:p>
          <a:p>
            <a:pPr lvl="1">
              <a:spcAft>
                <a:spcPts val="1200"/>
              </a:spcAft>
            </a:pPr>
            <a:r>
              <a:rPr kumimoji="1" lang="en" altLang="zh-CN" dirty="0">
                <a:latin typeface="Andale Mono" panose="020B0509000000000004" pitchFamily="49" charset="0"/>
              </a:rPr>
              <a:t>Helping the explainers generate meaningful explanations</a:t>
            </a:r>
          </a:p>
          <a:p>
            <a:pPr lvl="1">
              <a:spcAft>
                <a:spcPts val="1200"/>
              </a:spcAft>
            </a:pPr>
            <a:r>
              <a:rPr kumimoji="1" lang="en" altLang="zh-CN" dirty="0">
                <a:latin typeface="Andale Mono" panose="020B0509000000000004" pitchFamily="49" charset="0"/>
              </a:rPr>
              <a:t>Properties</a:t>
            </a:r>
          </a:p>
          <a:p>
            <a:pPr lvl="2">
              <a:spcAft>
                <a:spcPts val="1200"/>
              </a:spcAft>
            </a:pPr>
            <a:r>
              <a:rPr kumimoji="1" lang="en" altLang="zh-CN" dirty="0">
                <a:latin typeface="Andale Mono" panose="020B0509000000000004" pitchFamily="49" charset="0"/>
              </a:rPr>
              <a:t>Similar inputs -&gt; similar explanations </a:t>
            </a:r>
          </a:p>
          <a:p>
            <a:pPr lvl="2">
              <a:spcAft>
                <a:spcPts val="1200"/>
              </a:spcAft>
            </a:pPr>
            <a:r>
              <a:rPr kumimoji="1" lang="en" altLang="zh-CN" dirty="0">
                <a:latin typeface="Andale Mono" panose="020B0509000000000004" pitchFamily="49" charset="0"/>
              </a:rPr>
              <a:t>Simplified model  -&gt; complex model </a:t>
            </a:r>
          </a:p>
          <a:p>
            <a:pPr>
              <a:spcAft>
                <a:spcPts val="1200"/>
              </a:spcAft>
            </a:pPr>
            <a:r>
              <a:rPr kumimoji="1" lang="en" altLang="zh-CN" dirty="0">
                <a:latin typeface="Andale Mono" panose="020B0509000000000004" pitchFamily="49" charset="0"/>
              </a:rPr>
              <a:t>On the Robustness of Interpretability Methods [2]</a:t>
            </a:r>
          </a:p>
        </p:txBody>
      </p:sp>
    </p:spTree>
    <p:extLst>
      <p:ext uri="{BB962C8B-B14F-4D97-AF65-F5344CB8AC3E}">
        <p14:creationId xmlns:p14="http://schemas.microsoft.com/office/powerpoint/2010/main" val="552642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6</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14" name="页脚占位符 5">
            <a:extLst>
              <a:ext uri="{FF2B5EF4-FFF2-40B4-BE49-F238E27FC236}">
                <a16:creationId xmlns:a16="http://schemas.microsoft.com/office/drawing/2014/main" id="{B7C2BC7A-A6D5-8842-B90A-C4A722E35BC5}"/>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Why do we need Model Explanations?</a:t>
            </a:r>
          </a:p>
        </p:txBody>
      </p:sp>
      <p:sp>
        <p:nvSpPr>
          <p:cNvPr id="15" name="文本占位符 1">
            <a:extLst>
              <a:ext uri="{FF2B5EF4-FFF2-40B4-BE49-F238E27FC236}">
                <a16:creationId xmlns:a16="http://schemas.microsoft.com/office/drawing/2014/main" id="{76215443-02AC-F741-9AF0-D1AD04947202}"/>
              </a:ext>
            </a:extLst>
          </p:cNvPr>
          <p:cNvSpPr txBox="1">
            <a:spLocks/>
          </p:cNvSpPr>
          <p:nvPr/>
        </p:nvSpPr>
        <p:spPr>
          <a:xfrm>
            <a:off x="638421" y="1120714"/>
            <a:ext cx="5849466" cy="781200"/>
          </a:xfrm>
          <a:prstGeom prst="rect">
            <a:avLst/>
          </a:prstGeom>
        </p:spPr>
        <p:txBody>
          <a:bodyPr rtlCol="0" anchor="b">
            <a:norm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kumimoji="1" lang="en-US" altLang="zh-CN" sz="2000" dirty="0">
                <a:latin typeface="Andale Mono" panose="020B0509000000000004" pitchFamily="49" charset="0"/>
              </a:rPr>
              <a:t>Here is what an explainer dose.</a:t>
            </a:r>
            <a:endParaRPr kumimoji="1" lang="zh-CN" altLang="en-US" sz="2000" dirty="0">
              <a:latin typeface="Andale Mono" panose="020B0509000000000004" pitchFamily="49" charset="0"/>
            </a:endParaRPr>
          </a:p>
        </p:txBody>
      </p:sp>
      <p:pic>
        <p:nvPicPr>
          <p:cNvPr id="16" name="图片 15">
            <a:extLst>
              <a:ext uri="{FF2B5EF4-FFF2-40B4-BE49-F238E27FC236}">
                <a16:creationId xmlns:a16="http://schemas.microsoft.com/office/drawing/2014/main" id="{B0F10A1A-CE5D-E94C-BB26-BE844FD8ACD7}"/>
              </a:ext>
            </a:extLst>
          </p:cNvPr>
          <p:cNvPicPr>
            <a:picLocks noChangeAspect="1"/>
          </p:cNvPicPr>
          <p:nvPr/>
        </p:nvPicPr>
        <p:blipFill rotWithShape="1">
          <a:blip r:embed="rId4"/>
          <a:srcRect b="7375"/>
          <a:stretch/>
        </p:blipFill>
        <p:spPr>
          <a:xfrm>
            <a:off x="2395930" y="2086837"/>
            <a:ext cx="5270500" cy="2282108"/>
          </a:xfrm>
          <a:prstGeom prst="rect">
            <a:avLst/>
          </a:prstGeom>
        </p:spPr>
      </p:pic>
      <p:pic>
        <p:nvPicPr>
          <p:cNvPr id="13" name="图片 12">
            <a:extLst>
              <a:ext uri="{FF2B5EF4-FFF2-40B4-BE49-F238E27FC236}">
                <a16:creationId xmlns:a16="http://schemas.microsoft.com/office/drawing/2014/main" id="{462BE5E5-81D7-5C49-974C-D936D5E0524F}"/>
              </a:ext>
            </a:extLst>
          </p:cNvPr>
          <p:cNvPicPr>
            <a:picLocks noChangeAspect="1"/>
          </p:cNvPicPr>
          <p:nvPr/>
        </p:nvPicPr>
        <p:blipFill rotWithShape="1">
          <a:blip r:embed="rId5"/>
          <a:srcRect b="7729"/>
          <a:stretch/>
        </p:blipFill>
        <p:spPr>
          <a:xfrm>
            <a:off x="4453330" y="3735642"/>
            <a:ext cx="5651500" cy="2402280"/>
          </a:xfrm>
          <a:prstGeom prst="rect">
            <a:avLst/>
          </a:prstGeom>
        </p:spPr>
      </p:pic>
    </p:spTree>
    <p:extLst>
      <p:ext uri="{BB962C8B-B14F-4D97-AF65-F5344CB8AC3E}">
        <p14:creationId xmlns:p14="http://schemas.microsoft.com/office/powerpoint/2010/main" val="40667307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BB1F3DA-53F1-7B48-9DE6-FDD394C4FE62}"/>
              </a:ext>
            </a:extLst>
          </p:cNvPr>
          <p:cNvPicPr>
            <a:picLocks noChangeAspect="1"/>
          </p:cNvPicPr>
          <p:nvPr/>
        </p:nvPicPr>
        <p:blipFill rotWithShape="1">
          <a:blip r:embed="rId3"/>
          <a:srcRect l="50768" b="50784"/>
          <a:stretch/>
        </p:blipFill>
        <p:spPr>
          <a:xfrm>
            <a:off x="1801239" y="1712006"/>
            <a:ext cx="4705814" cy="4968836"/>
          </a:xfrm>
          <a:prstGeom prst="rect">
            <a:avLst/>
          </a:prstGeom>
        </p:spPr>
      </p:pic>
      <p:pic>
        <p:nvPicPr>
          <p:cNvPr id="5" name="图片 4">
            <a:extLst>
              <a:ext uri="{FF2B5EF4-FFF2-40B4-BE49-F238E27FC236}">
                <a16:creationId xmlns:a16="http://schemas.microsoft.com/office/drawing/2014/main" id="{F59CB6DF-C096-5D46-BE8E-7F44A2317FB3}"/>
              </a:ext>
            </a:extLst>
          </p:cNvPr>
          <p:cNvPicPr>
            <a:picLocks noChangeAspect="1"/>
          </p:cNvPicPr>
          <p:nvPr/>
        </p:nvPicPr>
        <p:blipFill rotWithShape="1">
          <a:blip r:embed="rId3"/>
          <a:srcRect l="50768" t="49359"/>
          <a:stretch/>
        </p:blipFill>
        <p:spPr>
          <a:xfrm>
            <a:off x="6541259" y="1673366"/>
            <a:ext cx="4705814" cy="5112607"/>
          </a:xfrm>
          <a:prstGeom prst="rect">
            <a:avLst/>
          </a:prstGeom>
        </p:spPr>
      </p:pic>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60</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4"/>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Robustness of Explainers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Robustness of Explainers</a:t>
            </a:r>
          </a:p>
          <a:p>
            <a:pPr>
              <a:spcAft>
                <a:spcPts val="1200"/>
              </a:spcAft>
            </a:pPr>
            <a:r>
              <a:rPr kumimoji="1" lang="en" altLang="zh-CN" dirty="0">
                <a:latin typeface="Andale Mono" panose="020B0509000000000004" pitchFamily="49" charset="0"/>
              </a:rPr>
              <a:t>Instability</a:t>
            </a:r>
          </a:p>
        </p:txBody>
      </p:sp>
      <p:sp>
        <p:nvSpPr>
          <p:cNvPr id="9" name="矩形 8">
            <a:extLst>
              <a:ext uri="{FF2B5EF4-FFF2-40B4-BE49-F238E27FC236}">
                <a16:creationId xmlns:a16="http://schemas.microsoft.com/office/drawing/2014/main" id="{63F6EEEB-D92E-3549-B0CB-70840077B097}"/>
              </a:ext>
            </a:extLst>
          </p:cNvPr>
          <p:cNvSpPr/>
          <p:nvPr/>
        </p:nvSpPr>
        <p:spPr>
          <a:xfrm>
            <a:off x="2269782" y="1963725"/>
            <a:ext cx="1519263" cy="923330"/>
          </a:xfrm>
          <a:prstGeom prst="rect">
            <a:avLst/>
          </a:prstGeom>
          <a:noFill/>
        </p:spPr>
        <p:txBody>
          <a:bodyPr wrap="none" lIns="91440" tIns="45720" rIns="91440" bIns="45720">
            <a:spAutoFit/>
          </a:bodyPr>
          <a:lstStyle/>
          <a:p>
            <a:pPr algn="ctr"/>
            <a:r>
              <a:rPr lang="en-US" altLang="zh-C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SVM</a:t>
            </a:r>
            <a:endPar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1" name="矩形 10">
            <a:extLst>
              <a:ext uri="{FF2B5EF4-FFF2-40B4-BE49-F238E27FC236}">
                <a16:creationId xmlns:a16="http://schemas.microsoft.com/office/drawing/2014/main" id="{7341856A-80C9-BA42-B5F1-D2B6CE2B723F}"/>
              </a:ext>
            </a:extLst>
          </p:cNvPr>
          <p:cNvSpPr/>
          <p:nvPr/>
        </p:nvSpPr>
        <p:spPr>
          <a:xfrm>
            <a:off x="7041074" y="1963725"/>
            <a:ext cx="1098379" cy="923330"/>
          </a:xfrm>
          <a:prstGeom prst="rect">
            <a:avLst/>
          </a:prstGeom>
          <a:noFill/>
        </p:spPr>
        <p:txBody>
          <a:bodyPr wrap="none" lIns="91440" tIns="45720" rIns="91440" bIns="45720">
            <a:spAutoFit/>
          </a:bodyPr>
          <a:lstStyle/>
          <a:p>
            <a:pPr algn="ctr"/>
            <a:r>
              <a:rPr lang="en-US" altLang="zh-CN"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NN</a:t>
            </a:r>
            <a:endParaRPr lang="zh-CN" alt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985849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61</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Robustness of Explainers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Robustness of Explainers</a:t>
            </a:r>
          </a:p>
          <a:p>
            <a:pPr>
              <a:spcAft>
                <a:spcPts val="1200"/>
              </a:spcAft>
            </a:pPr>
            <a:r>
              <a:rPr lang="en" altLang="zh-CN" dirty="0">
                <a:latin typeface="Andale Mono" panose="020B0509000000000004" pitchFamily="49" charset="0"/>
              </a:rPr>
              <a:t>Local Lipschitz Continuity </a:t>
            </a:r>
          </a:p>
          <a:p>
            <a:pPr>
              <a:spcAft>
                <a:spcPts val="1200"/>
              </a:spcAft>
            </a:pPr>
            <a:endParaRPr lang="en" altLang="zh-CN" dirty="0">
              <a:latin typeface="Andale Mono" panose="020B0509000000000004" pitchFamily="49" charset="0"/>
            </a:endParaRPr>
          </a:p>
          <a:p>
            <a:pPr>
              <a:spcAft>
                <a:spcPts val="1200"/>
              </a:spcAft>
            </a:pPr>
            <a:endParaRPr lang="en" altLang="zh-CN" dirty="0">
              <a:latin typeface="Andale Mono" panose="020B0509000000000004" pitchFamily="49" charset="0"/>
            </a:endParaRPr>
          </a:p>
          <a:p>
            <a:pPr>
              <a:spcAft>
                <a:spcPts val="1200"/>
              </a:spcAft>
            </a:pPr>
            <a:r>
              <a:rPr lang="en" altLang="zh-CN" dirty="0">
                <a:latin typeface="Andale Mono" panose="020B0509000000000004" pitchFamily="49" charset="0"/>
              </a:rPr>
              <a:t>Robustness</a:t>
            </a:r>
          </a:p>
        </p:txBody>
      </p:sp>
      <p:pic>
        <p:nvPicPr>
          <p:cNvPr id="2" name="图片 1">
            <a:extLst>
              <a:ext uri="{FF2B5EF4-FFF2-40B4-BE49-F238E27FC236}">
                <a16:creationId xmlns:a16="http://schemas.microsoft.com/office/drawing/2014/main" id="{CE3F8F85-FC6B-914B-81DD-E6AA44A63380}"/>
              </a:ext>
            </a:extLst>
          </p:cNvPr>
          <p:cNvPicPr>
            <a:picLocks noChangeAspect="1"/>
          </p:cNvPicPr>
          <p:nvPr/>
        </p:nvPicPr>
        <p:blipFill>
          <a:blip r:embed="rId4"/>
          <a:stretch>
            <a:fillRect/>
          </a:stretch>
        </p:blipFill>
        <p:spPr>
          <a:xfrm>
            <a:off x="1401956" y="1988003"/>
            <a:ext cx="5842000" cy="977900"/>
          </a:xfrm>
          <a:prstGeom prst="rect">
            <a:avLst/>
          </a:prstGeom>
        </p:spPr>
      </p:pic>
      <p:pic>
        <p:nvPicPr>
          <p:cNvPr id="3" name="图片 2">
            <a:extLst>
              <a:ext uri="{FF2B5EF4-FFF2-40B4-BE49-F238E27FC236}">
                <a16:creationId xmlns:a16="http://schemas.microsoft.com/office/drawing/2014/main" id="{925335D2-BE92-6642-9224-1036F2C8A24F}"/>
              </a:ext>
            </a:extLst>
          </p:cNvPr>
          <p:cNvPicPr>
            <a:picLocks noChangeAspect="1"/>
          </p:cNvPicPr>
          <p:nvPr/>
        </p:nvPicPr>
        <p:blipFill>
          <a:blip r:embed="rId5"/>
          <a:stretch>
            <a:fillRect/>
          </a:stretch>
        </p:blipFill>
        <p:spPr>
          <a:xfrm>
            <a:off x="1401956" y="3655116"/>
            <a:ext cx="3810000" cy="838200"/>
          </a:xfrm>
          <a:prstGeom prst="rect">
            <a:avLst/>
          </a:prstGeom>
        </p:spPr>
      </p:pic>
    </p:spTree>
    <p:extLst>
      <p:ext uri="{BB962C8B-B14F-4D97-AF65-F5344CB8AC3E}">
        <p14:creationId xmlns:p14="http://schemas.microsoft.com/office/powerpoint/2010/main" val="1675028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62</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Robustness of Explainers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Robustness of Explainers</a:t>
            </a:r>
          </a:p>
          <a:p>
            <a:pPr>
              <a:spcAft>
                <a:spcPts val="1200"/>
              </a:spcAft>
            </a:pPr>
            <a:endParaRPr kumimoji="1" lang="en" altLang="zh-CN" dirty="0">
              <a:latin typeface="Andale Mono" panose="020B0509000000000004" pitchFamily="49" charset="0"/>
            </a:endParaRPr>
          </a:p>
        </p:txBody>
      </p:sp>
      <p:pic>
        <p:nvPicPr>
          <p:cNvPr id="2" name="图片 1">
            <a:extLst>
              <a:ext uri="{FF2B5EF4-FFF2-40B4-BE49-F238E27FC236}">
                <a16:creationId xmlns:a16="http://schemas.microsoft.com/office/drawing/2014/main" id="{0B358A08-0D02-1747-AA48-430D653AE363}"/>
              </a:ext>
            </a:extLst>
          </p:cNvPr>
          <p:cNvPicPr>
            <a:picLocks noChangeAspect="1"/>
          </p:cNvPicPr>
          <p:nvPr/>
        </p:nvPicPr>
        <p:blipFill>
          <a:blip r:embed="rId4"/>
          <a:stretch>
            <a:fillRect/>
          </a:stretch>
        </p:blipFill>
        <p:spPr>
          <a:xfrm>
            <a:off x="5489531" y="0"/>
            <a:ext cx="4892842" cy="6858000"/>
          </a:xfrm>
          <a:prstGeom prst="rect">
            <a:avLst/>
          </a:prstGeom>
        </p:spPr>
      </p:pic>
      <p:pic>
        <p:nvPicPr>
          <p:cNvPr id="9" name="图片 8">
            <a:extLst>
              <a:ext uri="{FF2B5EF4-FFF2-40B4-BE49-F238E27FC236}">
                <a16:creationId xmlns:a16="http://schemas.microsoft.com/office/drawing/2014/main" id="{38F05D4C-653C-3E40-A4E3-EA9391A6CBE7}"/>
              </a:ext>
            </a:extLst>
          </p:cNvPr>
          <p:cNvPicPr>
            <a:picLocks noChangeAspect="1"/>
          </p:cNvPicPr>
          <p:nvPr/>
        </p:nvPicPr>
        <p:blipFill>
          <a:blip r:embed="rId5"/>
          <a:stretch>
            <a:fillRect/>
          </a:stretch>
        </p:blipFill>
        <p:spPr>
          <a:xfrm>
            <a:off x="914933" y="1413721"/>
            <a:ext cx="3810000" cy="838200"/>
          </a:xfrm>
          <a:prstGeom prst="rect">
            <a:avLst/>
          </a:prstGeom>
        </p:spPr>
      </p:pic>
    </p:spTree>
    <p:extLst>
      <p:ext uri="{BB962C8B-B14F-4D97-AF65-F5344CB8AC3E}">
        <p14:creationId xmlns:p14="http://schemas.microsoft.com/office/powerpoint/2010/main" val="1846282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63</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Robustness of Explainers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Robustness of Explainers</a:t>
            </a:r>
          </a:p>
          <a:p>
            <a:pPr>
              <a:spcAft>
                <a:spcPts val="1200"/>
              </a:spcAft>
            </a:pPr>
            <a:endParaRPr kumimoji="1" lang="en" altLang="zh-CN" dirty="0">
              <a:latin typeface="Andale Mono" panose="020B0509000000000004" pitchFamily="49" charset="0"/>
            </a:endParaRPr>
          </a:p>
        </p:txBody>
      </p:sp>
      <p:pic>
        <p:nvPicPr>
          <p:cNvPr id="2" name="图片 1">
            <a:extLst>
              <a:ext uri="{FF2B5EF4-FFF2-40B4-BE49-F238E27FC236}">
                <a16:creationId xmlns:a16="http://schemas.microsoft.com/office/drawing/2014/main" id="{F3502B8A-C299-334A-9E51-E94EA149D5F7}"/>
              </a:ext>
            </a:extLst>
          </p:cNvPr>
          <p:cNvPicPr>
            <a:picLocks noChangeAspect="1"/>
          </p:cNvPicPr>
          <p:nvPr/>
        </p:nvPicPr>
        <p:blipFill>
          <a:blip r:embed="rId4"/>
          <a:stretch>
            <a:fillRect/>
          </a:stretch>
        </p:blipFill>
        <p:spPr>
          <a:xfrm>
            <a:off x="5531005" y="535431"/>
            <a:ext cx="5986079" cy="6003481"/>
          </a:xfrm>
          <a:prstGeom prst="rect">
            <a:avLst/>
          </a:prstGeom>
        </p:spPr>
      </p:pic>
      <p:pic>
        <p:nvPicPr>
          <p:cNvPr id="9" name="图片 8">
            <a:extLst>
              <a:ext uri="{FF2B5EF4-FFF2-40B4-BE49-F238E27FC236}">
                <a16:creationId xmlns:a16="http://schemas.microsoft.com/office/drawing/2014/main" id="{0132EE95-BC2C-A245-A56B-8CE1AD261D9D}"/>
              </a:ext>
            </a:extLst>
          </p:cNvPr>
          <p:cNvPicPr>
            <a:picLocks noChangeAspect="1"/>
          </p:cNvPicPr>
          <p:nvPr/>
        </p:nvPicPr>
        <p:blipFill>
          <a:blip r:embed="rId5"/>
          <a:stretch>
            <a:fillRect/>
          </a:stretch>
        </p:blipFill>
        <p:spPr>
          <a:xfrm>
            <a:off x="914933" y="1413721"/>
            <a:ext cx="3810000" cy="838200"/>
          </a:xfrm>
          <a:prstGeom prst="rect">
            <a:avLst/>
          </a:prstGeom>
        </p:spPr>
      </p:pic>
    </p:spTree>
    <p:extLst>
      <p:ext uri="{BB962C8B-B14F-4D97-AF65-F5344CB8AC3E}">
        <p14:creationId xmlns:p14="http://schemas.microsoft.com/office/powerpoint/2010/main" val="649689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64</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Robustness of Explainers</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Robustness of Explainers</a:t>
            </a:r>
          </a:p>
          <a:p>
            <a:pPr>
              <a:spcAft>
                <a:spcPts val="1200"/>
              </a:spcAft>
            </a:pPr>
            <a:r>
              <a:rPr kumimoji="1" lang="en" altLang="zh-CN" dirty="0">
                <a:latin typeface="Andale Mono" panose="020B0509000000000004" pitchFamily="49" charset="0"/>
              </a:rPr>
              <a:t>Robustness of Mojito</a:t>
            </a:r>
          </a:p>
        </p:txBody>
      </p:sp>
    </p:spTree>
    <p:extLst>
      <p:ext uri="{BB962C8B-B14F-4D97-AF65-F5344CB8AC3E}">
        <p14:creationId xmlns:p14="http://schemas.microsoft.com/office/powerpoint/2010/main" val="1958155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69D4BCF2-C773-495F-A4D5-860FB6A2FA91}"/>
              </a:ext>
            </a:extLst>
          </p:cNvPr>
          <p:cNvSpPr>
            <a:spLocks noGrp="1"/>
          </p:cNvSpPr>
          <p:nvPr>
            <p:ph type="title"/>
          </p:nvPr>
        </p:nvSpPr>
        <p:spPr/>
        <p:txBody>
          <a:bodyPr rtlCol="0"/>
          <a:lstStyle/>
          <a:p>
            <a:r>
              <a:rPr lang="en-US" altLang="zh-CN" dirty="0">
                <a:solidFill>
                  <a:schemeClr val="tx1"/>
                </a:solidFill>
                <a:latin typeface="Microsoft YaHei UI" panose="020B0503020204020204" pitchFamily="34" charset="-122"/>
                <a:ea typeface="Microsoft YaHei UI" panose="020B0503020204020204" pitchFamily="34" charset="-122"/>
              </a:rPr>
              <a:t>Summary</a:t>
            </a:r>
            <a:endParaRPr lang="zh-CN" altLang="en-US" b="0" dirty="0">
              <a:cs typeface="Calibri Light" panose="020F0302020204030204" pitchFamily="34" charset="0"/>
            </a:endParaRPr>
          </a:p>
        </p:txBody>
      </p:sp>
      <p:sp>
        <p:nvSpPr>
          <p:cNvPr id="2" name="文本框 1">
            <a:extLst>
              <a:ext uri="{FF2B5EF4-FFF2-40B4-BE49-F238E27FC236}">
                <a16:creationId xmlns:a16="http://schemas.microsoft.com/office/drawing/2014/main" id="{AB71321B-EECB-4149-BF28-2E6DD11CDA5C}"/>
              </a:ext>
            </a:extLst>
          </p:cNvPr>
          <p:cNvSpPr txBox="1"/>
          <p:nvPr/>
        </p:nvSpPr>
        <p:spPr>
          <a:xfrm>
            <a:off x="1061545" y="1859339"/>
            <a:ext cx="10068909" cy="2462213"/>
          </a:xfrm>
          <a:prstGeom prst="rect">
            <a:avLst/>
          </a:prstGeom>
          <a:noFill/>
        </p:spPr>
        <p:txBody>
          <a:bodyPr wrap="square" rtlCol="0">
            <a:spAutoFit/>
          </a:bodyPr>
          <a:lstStyle/>
          <a:p>
            <a:pPr marL="342900" indent="-342900">
              <a:spcAft>
                <a:spcPts val="1200"/>
              </a:spcAft>
              <a:buFont typeface="+mj-lt"/>
              <a:buAutoNum type="arabicPeriod"/>
            </a:pPr>
            <a:r>
              <a:rPr lang="en" altLang="zh-CN" b="1">
                <a:latin typeface="Andale Mono" panose="020B0509000000000004" pitchFamily="49" charset="0"/>
                <a:ea typeface="Microsoft YaHei UI" panose="020B0503020204020204" pitchFamily="34" charset="-122"/>
              </a:rPr>
              <a:t>Explainer </a:t>
            </a:r>
            <a:r>
              <a:rPr lang="en" altLang="zh-CN" b="1" dirty="0">
                <a:latin typeface="Andale Mono" panose="020B0509000000000004" pitchFamily="49" charset="0"/>
                <a:ea typeface="Microsoft YaHei UI" panose="020B0503020204020204" pitchFamily="34" charset="-122"/>
              </a:rPr>
              <a:t>- LIME.</a:t>
            </a:r>
            <a:r>
              <a:rPr lang="en" altLang="zh-CN" dirty="0">
                <a:latin typeface="Andale Mono" panose="020B0509000000000004" pitchFamily="49" charset="0"/>
                <a:ea typeface="Microsoft YaHei UI" panose="020B0503020204020204" pitchFamily="34" charset="-122"/>
              </a:rPr>
              <a:t> A flexible method for explaining different models for text (e.g. random forests) and image classification (e.g. neural networks) by learning a transparent surrogate – such as linear regression – for a given instance on an interpretable feature space (e.g., text tokens or super-pixels). Different from other interpretable models, LIME solves approximates the model locally, instead of approximate the original model as a whole.</a:t>
            </a:r>
          </a:p>
          <a:p>
            <a:pPr marL="342900" indent="-342900">
              <a:spcAft>
                <a:spcPts val="1200"/>
              </a:spcAft>
              <a:buFont typeface="+mj-lt"/>
              <a:buAutoNum type="arabicPeriod"/>
            </a:pPr>
            <a:r>
              <a:rPr lang="en" altLang="zh-CN" b="1" dirty="0">
                <a:latin typeface="Andale Mono" panose="020B0509000000000004" pitchFamily="49" charset="0"/>
                <a:ea typeface="Microsoft YaHei UI" panose="020B0503020204020204" pitchFamily="34" charset="-122"/>
              </a:rPr>
              <a:t>Robustness</a:t>
            </a:r>
            <a:r>
              <a:rPr lang="en" altLang="zh-CN" dirty="0">
                <a:latin typeface="Andale Mono" panose="020B0509000000000004" pitchFamily="49" charset="0"/>
                <a:ea typeface="Microsoft YaHei UI" panose="020B0503020204020204" pitchFamily="34" charset="-122"/>
              </a:rPr>
              <a:t>. </a:t>
            </a:r>
          </a:p>
        </p:txBody>
      </p:sp>
    </p:spTree>
    <p:extLst>
      <p:ext uri="{BB962C8B-B14F-4D97-AF65-F5344CB8AC3E}">
        <p14:creationId xmlns:p14="http://schemas.microsoft.com/office/powerpoint/2010/main" val="4158829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a:extLst>
              <a:ext uri="{FF2B5EF4-FFF2-40B4-BE49-F238E27FC236}">
                <a16:creationId xmlns:a16="http://schemas.microsoft.com/office/drawing/2014/main" id="{CB368E96-7947-6840-94F9-BF9F7637A69C}"/>
              </a:ext>
            </a:extLst>
          </p:cNvPr>
          <p:cNvPicPr>
            <a:picLocks noGrp="1" noChangeAspect="1"/>
          </p:cNvPicPr>
          <p:nvPr>
            <p:ph type="pic" sz="quarter" idx="10"/>
          </p:nvPr>
        </p:nvPicPr>
        <p:blipFill>
          <a:blip r:embed="rId3"/>
          <a:srcRect l="24603" r="24603"/>
          <a:stretch>
            <a:fillRect/>
          </a:stretch>
        </p:blipFill>
        <p:spPr/>
      </p:pic>
      <p:sp>
        <p:nvSpPr>
          <p:cNvPr id="7" name="灯片编号占位符 6">
            <a:extLst>
              <a:ext uri="{FF2B5EF4-FFF2-40B4-BE49-F238E27FC236}">
                <a16:creationId xmlns:a16="http://schemas.microsoft.com/office/drawing/2014/main" id="{97EC2183-1A97-A941-B3C0-7305F6F38DFF}"/>
              </a:ext>
            </a:extLst>
          </p:cNvPr>
          <p:cNvSpPr>
            <a:spLocks noGrp="1"/>
          </p:cNvSpPr>
          <p:nvPr>
            <p:ph type="sldNum" sz="quarter" idx="15"/>
          </p:nvPr>
        </p:nvSpPr>
        <p:spPr/>
        <p:txBody>
          <a:bodyPr/>
          <a:lstStyle/>
          <a:p>
            <a:fld id="{8699F50C-BE38-4BD0-BA84-9B090E1F2B9B}" type="slidenum">
              <a:rPr lang="en-US" altLang="zh-CN" smtClean="0"/>
              <a:pPr/>
              <a:t>66</a:t>
            </a:fld>
            <a:endParaRPr lang="zh-CN" altLang="en-US" dirty="0"/>
          </a:p>
        </p:txBody>
      </p:sp>
      <p:sp>
        <p:nvSpPr>
          <p:cNvPr id="10" name="文本占位符 1">
            <a:extLst>
              <a:ext uri="{FF2B5EF4-FFF2-40B4-BE49-F238E27FC236}">
                <a16:creationId xmlns:a16="http://schemas.microsoft.com/office/drawing/2014/main" id="{750661B7-C764-5B4A-910B-57D195B8DAEE}"/>
              </a:ext>
            </a:extLst>
          </p:cNvPr>
          <p:cNvSpPr txBox="1">
            <a:spLocks/>
          </p:cNvSpPr>
          <p:nvPr/>
        </p:nvSpPr>
        <p:spPr>
          <a:xfrm>
            <a:off x="304802" y="959896"/>
            <a:ext cx="7344532" cy="5579016"/>
          </a:xfrm>
          <a:prstGeom prst="rect">
            <a:avLst/>
          </a:prstGeom>
        </p:spPr>
        <p:txBody>
          <a:bodyPr rtlCol="0">
            <a:normAutofit fontScale="92500" lnSpcReduction="2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Times New Roman" panose="02020603050405020304" pitchFamily="18" charset="0"/>
                <a:cs typeface="Times New Roman" panose="02020603050405020304" pitchFamily="18" charset="0"/>
              </a:rPr>
              <a:t>References</a:t>
            </a:r>
          </a:p>
          <a:p>
            <a:pPr marL="0" indent="0">
              <a:buNone/>
            </a:pPr>
            <a:r>
              <a:rPr lang="en" altLang="zh-CN" sz="1500" dirty="0">
                <a:latin typeface="Times New Roman" panose="02020603050405020304" pitchFamily="18" charset="0"/>
                <a:cs typeface="Times New Roman" panose="02020603050405020304" pitchFamily="18" charset="0"/>
              </a:rPr>
              <a:t>[1] Ribeiro, Marco Tulio, Sameer Singh, and Carlos </a:t>
            </a:r>
            <a:r>
              <a:rPr lang="en" altLang="zh-CN" sz="1500" dirty="0" err="1">
                <a:latin typeface="Times New Roman" panose="02020603050405020304" pitchFamily="18" charset="0"/>
                <a:cs typeface="Times New Roman" panose="02020603050405020304" pitchFamily="18" charset="0"/>
              </a:rPr>
              <a:t>Guestrin</a:t>
            </a:r>
            <a:r>
              <a:rPr lang="en" altLang="zh-CN" sz="1500" dirty="0">
                <a:latin typeface="Times New Roman" panose="02020603050405020304" pitchFamily="18" charset="0"/>
                <a:cs typeface="Times New Roman" panose="02020603050405020304" pitchFamily="18" charset="0"/>
              </a:rPr>
              <a:t>. "Why should </a:t>
            </a:r>
            <a:r>
              <a:rPr lang="en" altLang="zh-CN" sz="1500" dirty="0" err="1">
                <a:latin typeface="Times New Roman" panose="02020603050405020304" pitchFamily="18" charset="0"/>
                <a:cs typeface="Times New Roman" panose="02020603050405020304" pitchFamily="18" charset="0"/>
              </a:rPr>
              <a:t>i</a:t>
            </a:r>
            <a:r>
              <a:rPr lang="en" altLang="zh-CN" sz="1500" dirty="0">
                <a:latin typeface="Times New Roman" panose="02020603050405020304" pitchFamily="18" charset="0"/>
                <a:cs typeface="Times New Roman" panose="02020603050405020304" pitchFamily="18" charset="0"/>
              </a:rPr>
              <a:t> trust you?: Explaining the predictions of any classifier." </a:t>
            </a:r>
            <a:r>
              <a:rPr lang="en" altLang="zh-CN" sz="1500" i="1" dirty="0">
                <a:latin typeface="Times New Roman" panose="02020603050405020304" pitchFamily="18" charset="0"/>
                <a:cs typeface="Times New Roman" panose="02020603050405020304" pitchFamily="18" charset="0"/>
              </a:rPr>
              <a:t>Proceedings of the 22nd ACM SIGKDD international conference on knowledge discovery and data mining. ACM, </a:t>
            </a:r>
            <a:r>
              <a:rPr lang="en" altLang="zh-CN" sz="1500" dirty="0">
                <a:latin typeface="Times New Roman" panose="02020603050405020304" pitchFamily="18" charset="0"/>
                <a:cs typeface="Times New Roman" panose="02020603050405020304" pitchFamily="18" charset="0"/>
              </a:rPr>
              <a:t>2016.</a:t>
            </a:r>
          </a:p>
          <a:p>
            <a:pPr marL="0" indent="0">
              <a:buNone/>
            </a:pPr>
            <a:r>
              <a:rPr lang="en" altLang="zh-CN" sz="1500" dirty="0">
                <a:latin typeface="Times New Roman" panose="02020603050405020304" pitchFamily="18" charset="0"/>
                <a:cs typeface="Times New Roman" panose="02020603050405020304" pitchFamily="18" charset="0"/>
              </a:rPr>
              <a:t>[2] Alvarez-</a:t>
            </a:r>
            <a:r>
              <a:rPr lang="en" altLang="zh-CN" sz="1500" dirty="0" err="1">
                <a:latin typeface="Times New Roman" panose="02020603050405020304" pitchFamily="18" charset="0"/>
                <a:cs typeface="Times New Roman" panose="02020603050405020304" pitchFamily="18" charset="0"/>
              </a:rPr>
              <a:t>Melis</a:t>
            </a:r>
            <a:r>
              <a:rPr lang="en" altLang="zh-CN" sz="1500" dirty="0">
                <a:latin typeface="Times New Roman" panose="02020603050405020304" pitchFamily="18" charset="0"/>
                <a:cs typeface="Times New Roman" panose="02020603050405020304" pitchFamily="18" charset="0"/>
              </a:rPr>
              <a:t>, David, and </a:t>
            </a:r>
            <a:r>
              <a:rPr lang="en" altLang="zh-CN" sz="1500" dirty="0" err="1">
                <a:latin typeface="Times New Roman" panose="02020603050405020304" pitchFamily="18" charset="0"/>
                <a:cs typeface="Times New Roman" panose="02020603050405020304" pitchFamily="18" charset="0"/>
              </a:rPr>
              <a:t>Tommi</a:t>
            </a:r>
            <a:r>
              <a:rPr lang="en" altLang="zh-CN" sz="1500" dirty="0">
                <a:latin typeface="Times New Roman" panose="02020603050405020304" pitchFamily="18" charset="0"/>
                <a:cs typeface="Times New Roman" panose="02020603050405020304" pitchFamily="18" charset="0"/>
              </a:rPr>
              <a:t> S. </a:t>
            </a:r>
            <a:r>
              <a:rPr lang="en" altLang="zh-CN" sz="1500" dirty="0" err="1">
                <a:latin typeface="Times New Roman" panose="02020603050405020304" pitchFamily="18" charset="0"/>
                <a:cs typeface="Times New Roman" panose="02020603050405020304" pitchFamily="18" charset="0"/>
              </a:rPr>
              <a:t>Jaakkola</a:t>
            </a:r>
            <a:r>
              <a:rPr lang="en" altLang="zh-CN" sz="1500" dirty="0">
                <a:latin typeface="Times New Roman" panose="02020603050405020304" pitchFamily="18" charset="0"/>
                <a:cs typeface="Times New Roman" panose="02020603050405020304" pitchFamily="18" charset="0"/>
              </a:rPr>
              <a:t>. "On the robustness of interpretability methods." </a:t>
            </a:r>
            <a:r>
              <a:rPr lang="en" altLang="zh-CN" sz="1500" i="1" dirty="0" err="1">
                <a:latin typeface="Times New Roman" panose="02020603050405020304" pitchFamily="18" charset="0"/>
                <a:cs typeface="Times New Roman" panose="02020603050405020304" pitchFamily="18" charset="0"/>
              </a:rPr>
              <a:t>arXiv</a:t>
            </a:r>
            <a:r>
              <a:rPr lang="en" altLang="zh-CN" sz="1500" i="1" dirty="0">
                <a:latin typeface="Times New Roman" panose="02020603050405020304" pitchFamily="18" charset="0"/>
                <a:cs typeface="Times New Roman" panose="02020603050405020304" pitchFamily="18" charset="0"/>
              </a:rPr>
              <a:t> preprint arXiv:1806.08049</a:t>
            </a:r>
            <a:r>
              <a:rPr lang="en" altLang="zh-CN" sz="1500" dirty="0">
                <a:latin typeface="Times New Roman" panose="02020603050405020304" pitchFamily="18" charset="0"/>
                <a:cs typeface="Times New Roman" panose="02020603050405020304" pitchFamily="18" charset="0"/>
              </a:rPr>
              <a:t> (2018).</a:t>
            </a:r>
          </a:p>
          <a:p>
            <a:pPr marL="0" indent="0">
              <a:buNone/>
            </a:pPr>
            <a:r>
              <a:rPr lang="en" altLang="zh-CN" sz="1500" dirty="0">
                <a:latin typeface="Times New Roman" panose="02020603050405020304" pitchFamily="18" charset="0"/>
                <a:cs typeface="Times New Roman" panose="02020603050405020304" pitchFamily="18" charset="0"/>
              </a:rPr>
              <a:t>[3] Di </a:t>
            </a:r>
            <a:r>
              <a:rPr lang="en" altLang="zh-CN" sz="1500" dirty="0" err="1">
                <a:latin typeface="Times New Roman" panose="02020603050405020304" pitchFamily="18" charset="0"/>
                <a:cs typeface="Times New Roman" panose="02020603050405020304" pitchFamily="18" charset="0"/>
              </a:rPr>
              <a:t>Cicco</a:t>
            </a:r>
            <a:r>
              <a:rPr lang="en" altLang="zh-CN" sz="1500" dirty="0">
                <a:latin typeface="Times New Roman" panose="02020603050405020304" pitchFamily="18" charset="0"/>
                <a:cs typeface="Times New Roman" panose="02020603050405020304" pitchFamily="18" charset="0"/>
              </a:rPr>
              <a:t>, Vincenzo, et al. "Interpreting deep learning models for entity resolution: an experience report using LIME." </a:t>
            </a:r>
            <a:r>
              <a:rPr lang="en" altLang="zh-CN" sz="1500" i="1" dirty="0">
                <a:latin typeface="Times New Roman" panose="02020603050405020304" pitchFamily="18" charset="0"/>
                <a:cs typeface="Times New Roman" panose="02020603050405020304" pitchFamily="18" charset="0"/>
              </a:rPr>
              <a:t>Proceedings of the Second International Workshop on Exploiting Artificial Intelligence Techniques for Data Management</a:t>
            </a:r>
            <a:r>
              <a:rPr lang="en" altLang="zh-CN" sz="1500" dirty="0">
                <a:latin typeface="Times New Roman" panose="02020603050405020304" pitchFamily="18" charset="0"/>
                <a:cs typeface="Times New Roman" panose="02020603050405020304" pitchFamily="18" charset="0"/>
              </a:rPr>
              <a:t>. ACM, 2019.</a:t>
            </a:r>
          </a:p>
          <a:p>
            <a:pPr marL="0" indent="0">
              <a:buNone/>
            </a:pPr>
            <a:r>
              <a:rPr lang="en" altLang="zh-CN" sz="1500" dirty="0">
                <a:latin typeface="Times New Roman" panose="02020603050405020304" pitchFamily="18" charset="0"/>
                <a:cs typeface="Times New Roman" panose="02020603050405020304" pitchFamily="18" charset="0"/>
              </a:rPr>
              <a:t>[4] </a:t>
            </a:r>
            <a:r>
              <a:rPr lang="en" altLang="zh-CN" sz="1500" dirty="0" err="1">
                <a:latin typeface="Times New Roman" panose="02020603050405020304" pitchFamily="18" charset="0"/>
                <a:cs typeface="Times New Roman" panose="02020603050405020304" pitchFamily="18" charset="0"/>
              </a:rPr>
              <a:t>Szegedy</a:t>
            </a:r>
            <a:r>
              <a:rPr lang="en" altLang="zh-CN" sz="1500" dirty="0">
                <a:latin typeface="Times New Roman" panose="02020603050405020304" pitchFamily="18" charset="0"/>
                <a:cs typeface="Times New Roman" panose="02020603050405020304" pitchFamily="18" charset="0"/>
              </a:rPr>
              <a:t>, Christian, et al. "Going deeper with convolutions." </a:t>
            </a:r>
            <a:r>
              <a:rPr lang="en" altLang="zh-CN" sz="1500" i="1" dirty="0">
                <a:latin typeface="Times New Roman" panose="02020603050405020304" pitchFamily="18" charset="0"/>
                <a:cs typeface="Times New Roman" panose="02020603050405020304" pitchFamily="18" charset="0"/>
              </a:rPr>
              <a:t>Proceedings of the IEEE conference on computer vision and pattern recognition</a:t>
            </a:r>
            <a:r>
              <a:rPr lang="en" altLang="zh-CN" sz="1500" dirty="0">
                <a:latin typeface="Times New Roman" panose="02020603050405020304" pitchFamily="18" charset="0"/>
                <a:cs typeface="Times New Roman" panose="02020603050405020304" pitchFamily="18" charset="0"/>
              </a:rPr>
              <a:t>. 2015.</a:t>
            </a:r>
          </a:p>
          <a:p>
            <a:pPr marL="0" indent="0">
              <a:buNone/>
            </a:pPr>
            <a:r>
              <a:rPr kumimoji="1" lang="en" altLang="zh-CN" sz="1500" dirty="0">
                <a:latin typeface="Times New Roman" panose="02020603050405020304" pitchFamily="18" charset="0"/>
                <a:cs typeface="Times New Roman" panose="02020603050405020304" pitchFamily="18" charset="0"/>
              </a:rPr>
              <a:t>[5] </a:t>
            </a:r>
            <a:r>
              <a:rPr lang="en" altLang="zh-CN" sz="1500" dirty="0" err="1">
                <a:latin typeface="Times New Roman" panose="02020603050405020304" pitchFamily="18" charset="0"/>
                <a:cs typeface="Times New Roman" panose="02020603050405020304" pitchFamily="18" charset="0"/>
              </a:rPr>
              <a:t>Amershi</a:t>
            </a:r>
            <a:r>
              <a:rPr lang="en" altLang="zh-CN" sz="1500" dirty="0">
                <a:latin typeface="Times New Roman" panose="02020603050405020304" pitchFamily="18" charset="0"/>
                <a:cs typeface="Times New Roman" panose="02020603050405020304" pitchFamily="18" charset="0"/>
              </a:rPr>
              <a:t>, </a:t>
            </a:r>
            <a:r>
              <a:rPr lang="en" altLang="zh-CN" sz="1500" dirty="0" err="1">
                <a:latin typeface="Times New Roman" panose="02020603050405020304" pitchFamily="18" charset="0"/>
                <a:cs typeface="Times New Roman" panose="02020603050405020304" pitchFamily="18" charset="0"/>
              </a:rPr>
              <a:t>Saleema</a:t>
            </a:r>
            <a:r>
              <a:rPr lang="en" altLang="zh-CN" sz="1500" dirty="0">
                <a:latin typeface="Times New Roman" panose="02020603050405020304" pitchFamily="18" charset="0"/>
                <a:cs typeface="Times New Roman" panose="02020603050405020304" pitchFamily="18" charset="0"/>
              </a:rPr>
              <a:t>, et al. "</a:t>
            </a:r>
            <a:r>
              <a:rPr lang="en" altLang="zh-CN" sz="1500" dirty="0" err="1">
                <a:latin typeface="Times New Roman" panose="02020603050405020304" pitchFamily="18" charset="0"/>
                <a:cs typeface="Times New Roman" panose="02020603050405020304" pitchFamily="18" charset="0"/>
              </a:rPr>
              <a:t>Modeltracker</a:t>
            </a:r>
            <a:r>
              <a:rPr lang="en" altLang="zh-CN" sz="1500" dirty="0">
                <a:latin typeface="Times New Roman" panose="02020603050405020304" pitchFamily="18" charset="0"/>
                <a:cs typeface="Times New Roman" panose="02020603050405020304" pitchFamily="18" charset="0"/>
              </a:rPr>
              <a:t>: Redesigning performance analysis tools for machine learning." </a:t>
            </a:r>
            <a:r>
              <a:rPr lang="en" altLang="zh-CN" sz="1500" i="1" dirty="0">
                <a:latin typeface="Times New Roman" panose="02020603050405020304" pitchFamily="18" charset="0"/>
                <a:cs typeface="Times New Roman" panose="02020603050405020304" pitchFamily="18" charset="0"/>
              </a:rPr>
              <a:t>Proceedings of the 33rd Annual ACM Conference on Human Factors in Computing Systems</a:t>
            </a:r>
            <a:r>
              <a:rPr lang="en" altLang="zh-CN" sz="1500" dirty="0">
                <a:latin typeface="Times New Roman" panose="02020603050405020304" pitchFamily="18" charset="0"/>
                <a:cs typeface="Times New Roman" panose="02020603050405020304" pitchFamily="18" charset="0"/>
              </a:rPr>
              <a:t>. ACM, 2015.</a:t>
            </a:r>
          </a:p>
          <a:p>
            <a:pPr marL="0" indent="0">
              <a:buNone/>
            </a:pPr>
            <a:r>
              <a:rPr lang="en" altLang="zh-CN" sz="1500" dirty="0">
                <a:latin typeface="Times New Roman" panose="02020603050405020304" pitchFamily="18" charset="0"/>
                <a:cs typeface="Times New Roman" panose="02020603050405020304" pitchFamily="18" charset="0"/>
              </a:rPr>
              <a:t>[6] </a:t>
            </a:r>
            <a:r>
              <a:rPr lang="en" altLang="zh-CN" sz="1500" dirty="0" err="1">
                <a:latin typeface="Times New Roman" panose="02020603050405020304" pitchFamily="18" charset="0"/>
                <a:cs typeface="Times New Roman" panose="02020603050405020304" pitchFamily="18" charset="0"/>
              </a:rPr>
              <a:t>Mudgal</a:t>
            </a:r>
            <a:r>
              <a:rPr lang="en" altLang="zh-CN" sz="1500" dirty="0">
                <a:latin typeface="Times New Roman" panose="02020603050405020304" pitchFamily="18" charset="0"/>
                <a:cs typeface="Times New Roman" panose="02020603050405020304" pitchFamily="18" charset="0"/>
              </a:rPr>
              <a:t>, Sidharth, et al. "Deep learning for entity matching: A design space exploration." </a:t>
            </a:r>
            <a:r>
              <a:rPr lang="en" altLang="zh-CN" sz="1500" i="1" dirty="0">
                <a:latin typeface="Times New Roman" panose="02020603050405020304" pitchFamily="18" charset="0"/>
                <a:cs typeface="Times New Roman" panose="02020603050405020304" pitchFamily="18" charset="0"/>
              </a:rPr>
              <a:t>Proceedings of the 2018 International Conference on Management of Data</a:t>
            </a:r>
            <a:r>
              <a:rPr lang="en" altLang="zh-CN" sz="1500" dirty="0">
                <a:latin typeface="Times New Roman" panose="02020603050405020304" pitchFamily="18" charset="0"/>
                <a:cs typeface="Times New Roman" panose="02020603050405020304" pitchFamily="18" charset="0"/>
              </a:rPr>
              <a:t>. ACM, 2018.</a:t>
            </a:r>
          </a:p>
          <a:p>
            <a:pPr marL="0" indent="0">
              <a:buNone/>
            </a:pPr>
            <a:r>
              <a:rPr lang="en" altLang="zh-CN" sz="1500" dirty="0">
                <a:latin typeface="Times New Roman" panose="02020603050405020304" pitchFamily="18" charset="0"/>
                <a:cs typeface="Times New Roman" panose="02020603050405020304" pitchFamily="18" charset="0"/>
              </a:rPr>
              <a:t>[7] Konda, </a:t>
            </a:r>
            <a:r>
              <a:rPr lang="en" altLang="zh-CN" sz="1500" dirty="0" err="1">
                <a:latin typeface="Times New Roman" panose="02020603050405020304" pitchFamily="18" charset="0"/>
                <a:cs typeface="Times New Roman" panose="02020603050405020304" pitchFamily="18" charset="0"/>
              </a:rPr>
              <a:t>Pradap</a:t>
            </a:r>
            <a:r>
              <a:rPr lang="en" altLang="zh-CN" sz="1500" dirty="0">
                <a:latin typeface="Times New Roman" panose="02020603050405020304" pitchFamily="18" charset="0"/>
                <a:cs typeface="Times New Roman" panose="02020603050405020304" pitchFamily="18" charset="0"/>
              </a:rPr>
              <a:t>, et al. "Magellan: Toward building entity matching management systems." </a:t>
            </a:r>
            <a:r>
              <a:rPr lang="en" altLang="zh-CN" sz="1500" i="1" dirty="0">
                <a:latin typeface="Times New Roman" panose="02020603050405020304" pitchFamily="18" charset="0"/>
                <a:cs typeface="Times New Roman" panose="02020603050405020304" pitchFamily="18" charset="0"/>
              </a:rPr>
              <a:t>Proceedings of the VLDB Endowment</a:t>
            </a:r>
            <a:r>
              <a:rPr lang="en" altLang="zh-CN" sz="1500" dirty="0">
                <a:latin typeface="Times New Roman" panose="02020603050405020304" pitchFamily="18" charset="0"/>
                <a:cs typeface="Times New Roman" panose="02020603050405020304" pitchFamily="18" charset="0"/>
              </a:rPr>
              <a:t> 9.12 (2016): 1197-1208.</a:t>
            </a:r>
          </a:p>
          <a:p>
            <a:pPr marL="0" indent="0">
              <a:buNone/>
            </a:pPr>
            <a:r>
              <a:rPr kumimoji="1" lang="en-US" altLang="zh-CN" sz="1500" dirty="0">
                <a:latin typeface="Times New Roman" panose="02020603050405020304" pitchFamily="18" charset="0"/>
                <a:cs typeface="Times New Roman" panose="02020603050405020304" pitchFamily="18" charset="0"/>
              </a:rPr>
              <a:t>[8] </a:t>
            </a:r>
            <a:r>
              <a:rPr lang="en" altLang="zh-CN" sz="1500" dirty="0" err="1">
                <a:latin typeface="Times New Roman" panose="02020603050405020304" pitchFamily="18" charset="0"/>
                <a:cs typeface="Times New Roman" panose="02020603050405020304" pitchFamily="18" charset="0"/>
              </a:rPr>
              <a:t>Moosavi-Dezfooli</a:t>
            </a:r>
            <a:r>
              <a:rPr lang="en" altLang="zh-CN" sz="1500" dirty="0">
                <a:latin typeface="Times New Roman" panose="02020603050405020304" pitchFamily="18" charset="0"/>
                <a:cs typeface="Times New Roman" panose="02020603050405020304" pitchFamily="18" charset="0"/>
              </a:rPr>
              <a:t>, </a:t>
            </a:r>
            <a:r>
              <a:rPr lang="en" altLang="zh-CN" sz="1500" dirty="0" err="1">
                <a:latin typeface="Times New Roman" panose="02020603050405020304" pitchFamily="18" charset="0"/>
                <a:cs typeface="Times New Roman" panose="02020603050405020304" pitchFamily="18" charset="0"/>
              </a:rPr>
              <a:t>Seyed</a:t>
            </a:r>
            <a:r>
              <a:rPr lang="en" altLang="zh-CN" sz="1500" dirty="0">
                <a:latin typeface="Times New Roman" panose="02020603050405020304" pitchFamily="18" charset="0"/>
                <a:cs typeface="Times New Roman" panose="02020603050405020304" pitchFamily="18" charset="0"/>
              </a:rPr>
              <a:t>-Mohsen, </a:t>
            </a:r>
            <a:r>
              <a:rPr lang="en" altLang="zh-CN" sz="1500" dirty="0" err="1">
                <a:latin typeface="Times New Roman" panose="02020603050405020304" pitchFamily="18" charset="0"/>
                <a:cs typeface="Times New Roman" panose="02020603050405020304" pitchFamily="18" charset="0"/>
              </a:rPr>
              <a:t>Alhussein</a:t>
            </a:r>
            <a:r>
              <a:rPr lang="en" altLang="zh-CN" sz="1500" dirty="0">
                <a:latin typeface="Times New Roman" panose="02020603050405020304" pitchFamily="18" charset="0"/>
                <a:cs typeface="Times New Roman" panose="02020603050405020304" pitchFamily="18" charset="0"/>
              </a:rPr>
              <a:t> Fawzi, and Pascal </a:t>
            </a:r>
            <a:r>
              <a:rPr lang="en" altLang="zh-CN" sz="1500" dirty="0" err="1">
                <a:latin typeface="Times New Roman" panose="02020603050405020304" pitchFamily="18" charset="0"/>
                <a:cs typeface="Times New Roman" panose="02020603050405020304" pitchFamily="18" charset="0"/>
              </a:rPr>
              <a:t>Frossard</a:t>
            </a:r>
            <a:r>
              <a:rPr lang="en" altLang="zh-CN" sz="1500" dirty="0">
                <a:latin typeface="Times New Roman" panose="02020603050405020304" pitchFamily="18" charset="0"/>
                <a:cs typeface="Times New Roman" panose="02020603050405020304" pitchFamily="18" charset="0"/>
              </a:rPr>
              <a:t>. "</a:t>
            </a:r>
            <a:r>
              <a:rPr lang="en" altLang="zh-CN" sz="1500" dirty="0" err="1">
                <a:latin typeface="Times New Roman" panose="02020603050405020304" pitchFamily="18" charset="0"/>
                <a:cs typeface="Times New Roman" panose="02020603050405020304" pitchFamily="18" charset="0"/>
              </a:rPr>
              <a:t>Deepfool</a:t>
            </a:r>
            <a:r>
              <a:rPr lang="en" altLang="zh-CN" sz="1500" dirty="0">
                <a:latin typeface="Times New Roman" panose="02020603050405020304" pitchFamily="18" charset="0"/>
                <a:cs typeface="Times New Roman" panose="02020603050405020304" pitchFamily="18" charset="0"/>
              </a:rPr>
              <a:t>: a simple and accurate method to fool deep neural networks." </a:t>
            </a:r>
            <a:r>
              <a:rPr lang="en" altLang="zh-CN" sz="1500" i="1" dirty="0">
                <a:latin typeface="Times New Roman" panose="02020603050405020304" pitchFamily="18" charset="0"/>
                <a:cs typeface="Times New Roman" panose="02020603050405020304" pitchFamily="18" charset="0"/>
              </a:rPr>
              <a:t>Proceedings of the IEEE conference on computer vision and pattern recognition</a:t>
            </a:r>
            <a:r>
              <a:rPr lang="en" altLang="zh-CN" sz="1500" dirty="0">
                <a:latin typeface="Times New Roman" panose="02020603050405020304" pitchFamily="18" charset="0"/>
                <a:cs typeface="Times New Roman" panose="02020603050405020304" pitchFamily="18" charset="0"/>
              </a:rPr>
              <a:t>. 2016.</a:t>
            </a:r>
            <a:endParaRPr kumimoji="1" lang="en-US" altLang="zh-CN" sz="1500" dirty="0">
              <a:latin typeface="Times New Roman" panose="02020603050405020304" pitchFamily="18" charset="0"/>
              <a:cs typeface="Times New Roman" panose="02020603050405020304" pitchFamily="18" charset="0"/>
            </a:endParaRPr>
          </a:p>
          <a:p>
            <a:pPr marL="0" indent="0">
              <a:buNone/>
            </a:pPr>
            <a:r>
              <a:rPr kumimoji="1" lang="en-US" altLang="zh-CN" sz="1500" dirty="0">
                <a:latin typeface="Times New Roman" panose="02020603050405020304" pitchFamily="18" charset="0"/>
                <a:cs typeface="Times New Roman" panose="02020603050405020304" pitchFamily="18" charset="0"/>
              </a:rPr>
              <a:t>[9]</a:t>
            </a:r>
            <a:r>
              <a:rPr lang="en" altLang="zh-CN" sz="1500" dirty="0">
                <a:latin typeface="Times New Roman" panose="02020603050405020304" pitchFamily="18" charset="0"/>
                <a:cs typeface="Times New Roman" panose="02020603050405020304" pitchFamily="18" charset="0"/>
              </a:rPr>
              <a:t> </a:t>
            </a:r>
            <a:r>
              <a:rPr lang="en" altLang="zh-CN" sz="1500" dirty="0" err="1">
                <a:latin typeface="Times New Roman" panose="02020603050405020304" pitchFamily="18" charset="0"/>
                <a:cs typeface="Times New Roman" panose="02020603050405020304" pitchFamily="18" charset="0"/>
              </a:rPr>
              <a:t>Moosavi-Dezfooli</a:t>
            </a:r>
            <a:r>
              <a:rPr lang="en" altLang="zh-CN" sz="1500" dirty="0">
                <a:latin typeface="Times New Roman" panose="02020603050405020304" pitchFamily="18" charset="0"/>
                <a:cs typeface="Times New Roman" panose="02020603050405020304" pitchFamily="18" charset="0"/>
              </a:rPr>
              <a:t>, </a:t>
            </a:r>
            <a:r>
              <a:rPr lang="en" altLang="zh-CN" sz="1500" dirty="0" err="1">
                <a:latin typeface="Times New Roman" panose="02020603050405020304" pitchFamily="18" charset="0"/>
                <a:cs typeface="Times New Roman" panose="02020603050405020304" pitchFamily="18" charset="0"/>
              </a:rPr>
              <a:t>Seyed</a:t>
            </a:r>
            <a:r>
              <a:rPr lang="en" altLang="zh-CN" sz="1500" dirty="0">
                <a:latin typeface="Times New Roman" panose="02020603050405020304" pitchFamily="18" charset="0"/>
                <a:cs typeface="Times New Roman" panose="02020603050405020304" pitchFamily="18" charset="0"/>
              </a:rPr>
              <a:t>-Mohsen, et al. "Universal adversarial perturbations." </a:t>
            </a:r>
            <a:r>
              <a:rPr lang="en" altLang="zh-CN" sz="1500" i="1" dirty="0">
                <a:latin typeface="Times New Roman" panose="02020603050405020304" pitchFamily="18" charset="0"/>
                <a:cs typeface="Times New Roman" panose="02020603050405020304" pitchFamily="18" charset="0"/>
              </a:rPr>
              <a:t>Proceedings of the IEEE conference on computer vision and pattern recognition</a:t>
            </a:r>
            <a:r>
              <a:rPr lang="en" altLang="zh-CN" sz="1500" dirty="0">
                <a:latin typeface="Times New Roman" panose="02020603050405020304" pitchFamily="18" charset="0"/>
                <a:cs typeface="Times New Roman" panose="02020603050405020304" pitchFamily="18" charset="0"/>
              </a:rPr>
              <a:t>. 2017.</a:t>
            </a:r>
          </a:p>
          <a:p>
            <a:pPr marL="0" indent="0">
              <a:buNone/>
            </a:pPr>
            <a:r>
              <a:rPr kumimoji="1" lang="en" altLang="zh-CN" sz="1500" dirty="0">
                <a:latin typeface="Times New Roman" panose="02020603050405020304" pitchFamily="18" charset="0"/>
                <a:cs typeface="Times New Roman" panose="02020603050405020304" pitchFamily="18" charset="0"/>
              </a:rPr>
              <a:t>[10] </a:t>
            </a:r>
            <a:r>
              <a:rPr kumimoji="1" lang="en" altLang="zh-CN" sz="1500" dirty="0" err="1">
                <a:latin typeface="Times New Roman" panose="02020603050405020304" pitchFamily="18" charset="0"/>
                <a:cs typeface="Times New Roman" panose="02020603050405020304" pitchFamily="18" charset="0"/>
              </a:rPr>
              <a:t>Marcotcr</a:t>
            </a:r>
            <a:r>
              <a:rPr kumimoji="1" lang="en" altLang="zh-CN" sz="1500" dirty="0">
                <a:latin typeface="Times New Roman" panose="02020603050405020304" pitchFamily="18" charset="0"/>
                <a:cs typeface="Times New Roman" panose="02020603050405020304" pitchFamily="18" charset="0"/>
              </a:rPr>
              <a:t>. </a:t>
            </a:r>
            <a:r>
              <a:rPr lang="en" altLang="zh-CN" sz="1500" dirty="0">
                <a:latin typeface="Times New Roman" panose="02020603050405020304" pitchFamily="18" charset="0"/>
                <a:cs typeface="Times New Roman" panose="02020603050405020304" pitchFamily="18" charset="0"/>
              </a:rPr>
              <a:t>Lime: Explaining the predictions of any machine learning classifier</a:t>
            </a:r>
            <a:r>
              <a:rPr lang="en-US" altLang="zh-CN" sz="1500" dirty="0">
                <a:latin typeface="Times New Roman" panose="02020603050405020304" pitchFamily="18" charset="0"/>
                <a:cs typeface="Times New Roman" panose="02020603050405020304" pitchFamily="18" charset="0"/>
              </a:rPr>
              <a:t>.</a:t>
            </a:r>
            <a:r>
              <a:rPr lang="en" altLang="zh-CN" sz="1500" dirty="0">
                <a:latin typeface="Times New Roman" panose="02020603050405020304" pitchFamily="18" charset="0"/>
                <a:cs typeface="Times New Roman" panose="02020603050405020304" pitchFamily="18" charset="0"/>
              </a:rPr>
              <a:t> </a:t>
            </a:r>
            <a:r>
              <a:rPr lang="en" altLang="zh-CN" sz="1500" dirty="0">
                <a:latin typeface="Times New Roman" panose="02020603050405020304" pitchFamily="18" charset="0"/>
                <a:cs typeface="Times New Roman" panose="02020603050405020304" pitchFamily="18" charset="0"/>
                <a:hlinkClick r:id="rId4"/>
              </a:rPr>
              <a:t>https://github.com/marcotcr/lime</a:t>
            </a:r>
            <a:endParaRPr kumimoji="1" lang="en" altLang="zh-C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7037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ACEA86-C90E-C440-8220-931917246320}"/>
              </a:ext>
            </a:extLst>
          </p:cNvPr>
          <p:cNvSpPr>
            <a:spLocks noGrp="1"/>
          </p:cNvSpPr>
          <p:nvPr>
            <p:ph type="sldNum" sz="quarter" idx="18"/>
          </p:nvPr>
        </p:nvSpPr>
        <p:spPr/>
        <p:txBody>
          <a:bodyPr/>
          <a:lstStyle/>
          <a:p>
            <a:fld id="{8699F50C-BE38-4BD0-BA84-9B090E1F2B9B}" type="slidenum">
              <a:rPr lang="en-US" altLang="zh-CN" smtClean="0"/>
              <a:pPr/>
              <a:t>67</a:t>
            </a:fld>
            <a:endParaRPr lang="zh-CN" altLang="en-US" dirty="0"/>
          </a:p>
        </p:txBody>
      </p:sp>
      <p:pic>
        <p:nvPicPr>
          <p:cNvPr id="11" name="图片 10">
            <a:extLst>
              <a:ext uri="{FF2B5EF4-FFF2-40B4-BE49-F238E27FC236}">
                <a16:creationId xmlns:a16="http://schemas.microsoft.com/office/drawing/2014/main" id="{9665D83C-9116-724E-836D-C2DDB53DDA89}"/>
              </a:ext>
            </a:extLst>
          </p:cNvPr>
          <p:cNvPicPr>
            <a:picLocks noChangeAspect="1"/>
          </p:cNvPicPr>
          <p:nvPr/>
        </p:nvPicPr>
        <p:blipFill>
          <a:blip r:embed="rId2"/>
          <a:stretch>
            <a:fillRect/>
          </a:stretch>
        </p:blipFill>
        <p:spPr>
          <a:xfrm>
            <a:off x="11005910" y="72027"/>
            <a:ext cx="1087664" cy="689213"/>
          </a:xfrm>
          <a:prstGeom prst="rect">
            <a:avLst/>
          </a:prstGeom>
        </p:spPr>
      </p:pic>
      <p:sp>
        <p:nvSpPr>
          <p:cNvPr id="7" name="标题 7">
            <a:extLst>
              <a:ext uri="{FF2B5EF4-FFF2-40B4-BE49-F238E27FC236}">
                <a16:creationId xmlns:a16="http://schemas.microsoft.com/office/drawing/2014/main" id="{8F83302D-6599-BC4C-8A4C-DCDB57EE3AF7}"/>
              </a:ext>
            </a:extLst>
          </p:cNvPr>
          <p:cNvSpPr txBox="1">
            <a:spLocks/>
          </p:cNvSpPr>
          <p:nvPr/>
        </p:nvSpPr>
        <p:spPr>
          <a:xfrm>
            <a:off x="781006" y="676767"/>
            <a:ext cx="3726599" cy="2375338"/>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lang="en-IN" sz="4400" b="1" kern="1200">
                <a:solidFill>
                  <a:schemeClr val="accent1"/>
                </a:solidFill>
                <a:latin typeface="Microsoft YaHei UI" panose="020B0503020204020204" pitchFamily="34" charset="-122"/>
                <a:ea typeface="Microsoft YaHei UI" panose="020B0503020204020204" pitchFamily="34" charset="-122"/>
                <a:cs typeface="+mj-cs"/>
              </a:defRPr>
            </a:lvl1pPr>
          </a:lstStyle>
          <a:p>
            <a:r>
              <a:rPr lang="en-US" altLang="zh-CN" dirty="0"/>
              <a:t>Thanks for Listening</a:t>
            </a:r>
          </a:p>
          <a:p>
            <a:endParaRPr lang="en" altLang="zh-CN" sz="1500" dirty="0"/>
          </a:p>
          <a:p>
            <a:endParaRPr lang="en" altLang="zh-CN" sz="1500" dirty="0"/>
          </a:p>
          <a:p>
            <a:pPr>
              <a:lnSpc>
                <a:spcPct val="110000"/>
              </a:lnSpc>
            </a:pPr>
            <a:r>
              <a:rPr lang="en" altLang="zh-CN" sz="1500" dirty="0"/>
              <a:t>Daren Chao</a:t>
            </a:r>
          </a:p>
          <a:p>
            <a:pPr>
              <a:lnSpc>
                <a:spcPct val="110000"/>
              </a:lnSpc>
            </a:pPr>
            <a:r>
              <a:rPr lang="en-US" altLang="zh-CN" sz="1500" dirty="0">
                <a:hlinkClick r:id="rId3"/>
              </a:rPr>
              <a:t>drchao@cs.toronto.edu</a:t>
            </a:r>
            <a:endParaRPr lang="en-US" altLang="zh-CN" sz="1500" dirty="0"/>
          </a:p>
        </p:txBody>
      </p:sp>
      <p:grpSp>
        <p:nvGrpSpPr>
          <p:cNvPr id="25" name="组合 24">
            <a:extLst>
              <a:ext uri="{FF2B5EF4-FFF2-40B4-BE49-F238E27FC236}">
                <a16:creationId xmlns:a16="http://schemas.microsoft.com/office/drawing/2014/main" id="{C7291329-2AAE-5240-A7A6-DA3C86E3032C}"/>
              </a:ext>
            </a:extLst>
          </p:cNvPr>
          <p:cNvGrpSpPr/>
          <p:nvPr/>
        </p:nvGrpSpPr>
        <p:grpSpPr>
          <a:xfrm>
            <a:off x="4395824" y="1943424"/>
            <a:ext cx="7225954" cy="4140407"/>
            <a:chOff x="4395824" y="1943424"/>
            <a:chExt cx="7225954" cy="4140407"/>
          </a:xfrm>
        </p:grpSpPr>
        <p:grpSp>
          <p:nvGrpSpPr>
            <p:cNvPr id="13" name="组合 12">
              <a:extLst>
                <a:ext uri="{FF2B5EF4-FFF2-40B4-BE49-F238E27FC236}">
                  <a16:creationId xmlns:a16="http://schemas.microsoft.com/office/drawing/2014/main" id="{0DD6159B-C938-B848-B3EB-F83C519F865A}"/>
                </a:ext>
              </a:extLst>
            </p:cNvPr>
            <p:cNvGrpSpPr/>
            <p:nvPr/>
          </p:nvGrpSpPr>
          <p:grpSpPr>
            <a:xfrm>
              <a:off x="4395824" y="2025483"/>
              <a:ext cx="7153918" cy="4058348"/>
              <a:chOff x="2009553" y="1950746"/>
              <a:chExt cx="7153918" cy="4058348"/>
            </a:xfrm>
          </p:grpSpPr>
          <p:pic>
            <p:nvPicPr>
              <p:cNvPr id="10" name="图片 9">
                <a:extLst>
                  <a:ext uri="{FF2B5EF4-FFF2-40B4-BE49-F238E27FC236}">
                    <a16:creationId xmlns:a16="http://schemas.microsoft.com/office/drawing/2014/main" id="{DD1E1A9E-2E12-E246-87A4-FE1AFF23521E}"/>
                  </a:ext>
                </a:extLst>
              </p:cNvPr>
              <p:cNvPicPr>
                <a:picLocks noChangeAspect="1"/>
              </p:cNvPicPr>
              <p:nvPr/>
            </p:nvPicPr>
            <p:blipFill>
              <a:blip r:embed="rId4"/>
              <a:stretch>
                <a:fillRect/>
              </a:stretch>
            </p:blipFill>
            <p:spPr>
              <a:xfrm>
                <a:off x="2009553" y="1955542"/>
                <a:ext cx="7153918" cy="4053552"/>
              </a:xfrm>
              <a:prstGeom prst="rect">
                <a:avLst/>
              </a:prstGeom>
            </p:spPr>
          </p:pic>
          <p:pic>
            <p:nvPicPr>
              <p:cNvPr id="12" name="图片 11">
                <a:extLst>
                  <a:ext uri="{FF2B5EF4-FFF2-40B4-BE49-F238E27FC236}">
                    <a16:creationId xmlns:a16="http://schemas.microsoft.com/office/drawing/2014/main" id="{B9C30792-2503-7F4F-A66E-5973F2457737}"/>
                  </a:ext>
                </a:extLst>
              </p:cNvPr>
              <p:cNvPicPr>
                <a:picLocks noChangeAspect="1"/>
              </p:cNvPicPr>
              <p:nvPr/>
            </p:nvPicPr>
            <p:blipFill>
              <a:blip r:embed="rId2"/>
              <a:stretch>
                <a:fillRect/>
              </a:stretch>
            </p:blipFill>
            <p:spPr>
              <a:xfrm>
                <a:off x="8075807" y="1950746"/>
                <a:ext cx="1087664" cy="412202"/>
              </a:xfrm>
              <a:prstGeom prst="rect">
                <a:avLst/>
              </a:prstGeom>
            </p:spPr>
          </p:pic>
        </p:grpSp>
        <p:pic>
          <p:nvPicPr>
            <p:cNvPr id="4" name="图片 3">
              <a:extLst>
                <a:ext uri="{FF2B5EF4-FFF2-40B4-BE49-F238E27FC236}">
                  <a16:creationId xmlns:a16="http://schemas.microsoft.com/office/drawing/2014/main" id="{F9AFB1D8-F0D8-CA4F-BCB6-69E64695A810}"/>
                </a:ext>
              </a:extLst>
            </p:cNvPr>
            <p:cNvPicPr>
              <a:picLocks noChangeAspect="1"/>
            </p:cNvPicPr>
            <p:nvPr/>
          </p:nvPicPr>
          <p:blipFill>
            <a:blip r:embed="rId5"/>
            <a:stretch>
              <a:fillRect/>
            </a:stretch>
          </p:blipFill>
          <p:spPr>
            <a:xfrm>
              <a:off x="10075884" y="1943424"/>
              <a:ext cx="772387" cy="576320"/>
            </a:xfrm>
            <a:prstGeom prst="rect">
              <a:avLst/>
            </a:prstGeom>
          </p:spPr>
        </p:pic>
        <p:pic>
          <p:nvPicPr>
            <p:cNvPr id="23" name="图片 22">
              <a:extLst>
                <a:ext uri="{FF2B5EF4-FFF2-40B4-BE49-F238E27FC236}">
                  <a16:creationId xmlns:a16="http://schemas.microsoft.com/office/drawing/2014/main" id="{5DE8A6A8-B419-8843-8056-244A792FD68A}"/>
                </a:ext>
              </a:extLst>
            </p:cNvPr>
            <p:cNvPicPr>
              <a:picLocks noChangeAspect="1"/>
            </p:cNvPicPr>
            <p:nvPr/>
          </p:nvPicPr>
          <p:blipFill>
            <a:blip r:embed="rId5"/>
            <a:stretch>
              <a:fillRect/>
            </a:stretch>
          </p:blipFill>
          <p:spPr>
            <a:xfrm>
              <a:off x="10779997" y="2475785"/>
              <a:ext cx="772387" cy="576320"/>
            </a:xfrm>
            <a:prstGeom prst="rect">
              <a:avLst/>
            </a:prstGeom>
          </p:spPr>
        </p:pic>
        <p:pic>
          <p:nvPicPr>
            <p:cNvPr id="6" name="图片 5">
              <a:extLst>
                <a:ext uri="{FF2B5EF4-FFF2-40B4-BE49-F238E27FC236}">
                  <a16:creationId xmlns:a16="http://schemas.microsoft.com/office/drawing/2014/main" id="{757A4E5F-4BA9-5145-BE7A-BDB050B2B0B3}"/>
                </a:ext>
              </a:extLst>
            </p:cNvPr>
            <p:cNvPicPr>
              <a:picLocks noChangeAspect="1"/>
            </p:cNvPicPr>
            <p:nvPr/>
          </p:nvPicPr>
          <p:blipFill>
            <a:blip r:embed="rId6"/>
            <a:stretch>
              <a:fillRect/>
            </a:stretch>
          </p:blipFill>
          <p:spPr>
            <a:xfrm>
              <a:off x="10848271" y="2021616"/>
              <a:ext cx="773507" cy="454169"/>
            </a:xfrm>
            <a:prstGeom prst="rect">
              <a:avLst/>
            </a:prstGeom>
          </p:spPr>
        </p:pic>
      </p:grpSp>
    </p:spTree>
    <p:extLst>
      <p:ext uri="{BB962C8B-B14F-4D97-AF65-F5344CB8AC3E}">
        <p14:creationId xmlns:p14="http://schemas.microsoft.com/office/powerpoint/2010/main" val="206381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7B390A3-232F-4549-96F6-0CC52FEF3DA4}"/>
              </a:ext>
            </a:extLst>
          </p:cNvPr>
          <p:cNvSpPr>
            <a:spLocks noGrp="1"/>
          </p:cNvSpPr>
          <p:nvPr>
            <p:ph type="title"/>
          </p:nvPr>
        </p:nvSpPr>
        <p:spPr/>
        <p:txBody>
          <a:bodyPr/>
          <a:lstStyle/>
          <a:p>
            <a:r>
              <a:rPr lang="en-US" altLang="zh-CN" dirty="0"/>
              <a:t>Appendix</a:t>
            </a:r>
            <a:endParaRPr lang="zh-CN" altLang="en-US" dirty="0"/>
          </a:p>
        </p:txBody>
      </p:sp>
    </p:spTree>
    <p:extLst>
      <p:ext uri="{BB962C8B-B14F-4D97-AF65-F5344CB8AC3E}">
        <p14:creationId xmlns:p14="http://schemas.microsoft.com/office/powerpoint/2010/main" val="185081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73A4628-AFF9-7041-83B8-5C5353BA3205}"/>
              </a:ext>
            </a:extLst>
          </p:cNvPr>
          <p:cNvPicPr>
            <a:picLocks noChangeAspect="1"/>
          </p:cNvPicPr>
          <p:nvPr/>
        </p:nvPicPr>
        <p:blipFill>
          <a:blip r:embed="rId3"/>
          <a:stretch>
            <a:fillRect/>
          </a:stretch>
        </p:blipFill>
        <p:spPr>
          <a:xfrm>
            <a:off x="5083215" y="0"/>
            <a:ext cx="7108785" cy="6858000"/>
          </a:xfrm>
          <a:prstGeom prst="rect">
            <a:avLst/>
          </a:prstGeom>
        </p:spPr>
      </p:pic>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69</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4"/>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Summary</a:t>
            </a:r>
            <a:endParaRPr lang="en" altLang="zh-CN" sz="1200" b="0" dirty="0">
              <a:solidFill>
                <a:schemeClr val="bg2"/>
              </a:solidFill>
            </a:endParaRP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1093552" y="890006"/>
            <a:ext cx="9347619" cy="460690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a:t>
            </a:r>
          </a:p>
          <a:p>
            <a:pPr>
              <a:spcAft>
                <a:spcPts val="1200"/>
              </a:spcAft>
            </a:pPr>
            <a:r>
              <a:rPr kumimoji="1" lang="en" altLang="zh-CN" dirty="0">
                <a:latin typeface="Andale Mono" panose="020B0509000000000004" pitchFamily="49" charset="0"/>
              </a:rPr>
              <a:t>Faithfulness </a:t>
            </a:r>
            <a:br>
              <a:rPr kumimoji="1" lang="en" altLang="zh-CN" dirty="0">
                <a:latin typeface="Andale Mono" panose="020B0509000000000004" pitchFamily="49" charset="0"/>
              </a:rPr>
            </a:br>
            <a:r>
              <a:rPr kumimoji="1" lang="en" altLang="zh-CN" dirty="0">
                <a:latin typeface="Andale Mono" panose="020B0509000000000004" pitchFamily="49" charset="0"/>
              </a:rPr>
              <a:t>to the model</a:t>
            </a:r>
          </a:p>
        </p:txBody>
      </p:sp>
    </p:spTree>
    <p:extLst>
      <p:ext uri="{BB962C8B-B14F-4D97-AF65-F5344CB8AC3E}">
        <p14:creationId xmlns:p14="http://schemas.microsoft.com/office/powerpoint/2010/main" val="1891355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7</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pic>
        <p:nvPicPr>
          <p:cNvPr id="3" name="图片 2">
            <a:extLst>
              <a:ext uri="{FF2B5EF4-FFF2-40B4-BE49-F238E27FC236}">
                <a16:creationId xmlns:a16="http://schemas.microsoft.com/office/drawing/2014/main" id="{84D64FD0-B2A9-6D40-BED1-D94BC07C7956}"/>
              </a:ext>
            </a:extLst>
          </p:cNvPr>
          <p:cNvPicPr>
            <a:picLocks noChangeAspect="1"/>
          </p:cNvPicPr>
          <p:nvPr/>
        </p:nvPicPr>
        <p:blipFill rotWithShape="1">
          <a:blip r:embed="rId4"/>
          <a:srcRect t="10603" r="2500"/>
          <a:stretch/>
        </p:blipFill>
        <p:spPr>
          <a:xfrm>
            <a:off x="0" y="3341914"/>
            <a:ext cx="11887198" cy="2766526"/>
          </a:xfrm>
          <a:prstGeom prst="rect">
            <a:avLst/>
          </a:prstGeom>
        </p:spPr>
      </p:pic>
      <p:sp>
        <p:nvSpPr>
          <p:cNvPr id="14" name="页脚占位符 5">
            <a:extLst>
              <a:ext uri="{FF2B5EF4-FFF2-40B4-BE49-F238E27FC236}">
                <a16:creationId xmlns:a16="http://schemas.microsoft.com/office/drawing/2014/main" id="{D945A7BE-2850-474F-AD7C-1C0019CBF8D1}"/>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Why do we need Model Explanations?</a:t>
            </a:r>
          </a:p>
        </p:txBody>
      </p:sp>
      <p:sp>
        <p:nvSpPr>
          <p:cNvPr id="16" name="文本占位符 1">
            <a:extLst>
              <a:ext uri="{FF2B5EF4-FFF2-40B4-BE49-F238E27FC236}">
                <a16:creationId xmlns:a16="http://schemas.microsoft.com/office/drawing/2014/main" id="{7469EF1E-D39D-B54C-B81F-E91E9F95658B}"/>
              </a:ext>
            </a:extLst>
          </p:cNvPr>
          <p:cNvSpPr txBox="1">
            <a:spLocks/>
          </p:cNvSpPr>
          <p:nvPr/>
        </p:nvSpPr>
        <p:spPr>
          <a:xfrm>
            <a:off x="638421" y="1120714"/>
            <a:ext cx="5849466" cy="781200"/>
          </a:xfrm>
          <a:prstGeom prst="rect">
            <a:avLst/>
          </a:prstGeom>
        </p:spPr>
        <p:txBody>
          <a:bodyPr rtlCol="0" anchor="b">
            <a:norm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kumimoji="1" lang="en-US" altLang="zh-CN" sz="2000" dirty="0">
                <a:latin typeface="Andale Mono" panose="020B0509000000000004" pitchFamily="49" charset="0"/>
              </a:rPr>
              <a:t>What if you could understand why any classifier is making a prediction?</a:t>
            </a:r>
            <a:endParaRPr kumimoji="1" lang="zh-CN" altLang="en-US" sz="2000" dirty="0">
              <a:latin typeface="Andale Mono" panose="020B0509000000000004" pitchFamily="49" charset="0"/>
            </a:endParaRPr>
          </a:p>
        </p:txBody>
      </p:sp>
    </p:spTree>
    <p:extLst>
      <p:ext uri="{BB962C8B-B14F-4D97-AF65-F5344CB8AC3E}">
        <p14:creationId xmlns:p14="http://schemas.microsoft.com/office/powerpoint/2010/main" val="214242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70</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Summary</a:t>
            </a:r>
            <a:endParaRPr lang="en" altLang="zh-CN" sz="1200" b="0" dirty="0">
              <a:solidFill>
                <a:schemeClr val="bg2"/>
              </a:solidFill>
            </a:endParaRP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1093552" y="890006"/>
            <a:ext cx="9347619" cy="460690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a:t>
            </a:r>
          </a:p>
          <a:p>
            <a:pPr>
              <a:spcAft>
                <a:spcPts val="1200"/>
              </a:spcAft>
            </a:pPr>
            <a:r>
              <a:rPr kumimoji="1" lang="en" altLang="zh-CN" dirty="0">
                <a:latin typeface="Andale Mono" panose="020B0509000000000004" pitchFamily="49" charset="0"/>
              </a:rPr>
              <a:t>Trustworthiness </a:t>
            </a:r>
            <a:br>
              <a:rPr kumimoji="1" lang="en" altLang="zh-CN" dirty="0">
                <a:latin typeface="Andale Mono" panose="020B0509000000000004" pitchFamily="49" charset="0"/>
              </a:rPr>
            </a:br>
            <a:r>
              <a:rPr kumimoji="1" lang="en" altLang="zh-CN" dirty="0">
                <a:latin typeface="Andale Mono" panose="020B0509000000000004" pitchFamily="49" charset="0"/>
              </a:rPr>
              <a:t>of the prediction</a:t>
            </a:r>
          </a:p>
        </p:txBody>
      </p:sp>
      <p:pic>
        <p:nvPicPr>
          <p:cNvPr id="3" name="图片 2">
            <a:extLst>
              <a:ext uri="{FF2B5EF4-FFF2-40B4-BE49-F238E27FC236}">
                <a16:creationId xmlns:a16="http://schemas.microsoft.com/office/drawing/2014/main" id="{FED6E29C-EDB4-A64F-9B0D-924D2FC918AE}"/>
              </a:ext>
            </a:extLst>
          </p:cNvPr>
          <p:cNvPicPr>
            <a:picLocks noChangeAspect="1"/>
          </p:cNvPicPr>
          <p:nvPr/>
        </p:nvPicPr>
        <p:blipFill>
          <a:blip r:embed="rId4"/>
          <a:stretch>
            <a:fillRect/>
          </a:stretch>
        </p:blipFill>
        <p:spPr>
          <a:xfrm>
            <a:off x="1799771" y="2279650"/>
            <a:ext cx="9347200" cy="4076700"/>
          </a:xfrm>
          <a:prstGeom prst="rect">
            <a:avLst/>
          </a:prstGeom>
        </p:spPr>
      </p:pic>
    </p:spTree>
    <p:extLst>
      <p:ext uri="{BB962C8B-B14F-4D97-AF65-F5344CB8AC3E}">
        <p14:creationId xmlns:p14="http://schemas.microsoft.com/office/powerpoint/2010/main" val="3640399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71</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LIME</a:t>
            </a:r>
            <a:r>
              <a:rPr lang="en-US" altLang="zh-CN" sz="1200" b="0" dirty="0">
                <a:solidFill>
                  <a:schemeClr val="bg2"/>
                </a:solidFill>
              </a:rPr>
              <a:t>: Summary</a:t>
            </a:r>
            <a:endParaRPr lang="en" altLang="zh-CN" sz="1200" b="0" dirty="0">
              <a:solidFill>
                <a:schemeClr val="bg2"/>
              </a:solidFill>
            </a:endParaRP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1093552" y="890006"/>
            <a:ext cx="9347619" cy="4606904"/>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LIME</a:t>
            </a:r>
          </a:p>
          <a:p>
            <a:pPr>
              <a:spcAft>
                <a:spcPts val="1200"/>
              </a:spcAft>
            </a:pPr>
            <a:r>
              <a:rPr kumimoji="1" lang="en" altLang="zh-CN" dirty="0">
                <a:latin typeface="Andale Mono" panose="020B0509000000000004" pitchFamily="49" charset="0"/>
              </a:rPr>
              <a:t>Helping users select trustworthy classifiers </a:t>
            </a:r>
          </a:p>
        </p:txBody>
      </p:sp>
      <p:pic>
        <p:nvPicPr>
          <p:cNvPr id="2" name="图片 1">
            <a:extLst>
              <a:ext uri="{FF2B5EF4-FFF2-40B4-BE49-F238E27FC236}">
                <a16:creationId xmlns:a16="http://schemas.microsoft.com/office/drawing/2014/main" id="{03BDB0F6-4B05-B54E-808B-ACC4E43FCE94}"/>
              </a:ext>
            </a:extLst>
          </p:cNvPr>
          <p:cNvPicPr>
            <a:picLocks noChangeAspect="1"/>
          </p:cNvPicPr>
          <p:nvPr/>
        </p:nvPicPr>
        <p:blipFill>
          <a:blip r:embed="rId4"/>
          <a:stretch>
            <a:fillRect/>
          </a:stretch>
        </p:blipFill>
        <p:spPr>
          <a:xfrm>
            <a:off x="2395930" y="2013402"/>
            <a:ext cx="8294195" cy="4624975"/>
          </a:xfrm>
          <a:prstGeom prst="rect">
            <a:avLst/>
          </a:prstGeom>
        </p:spPr>
      </p:pic>
    </p:spTree>
    <p:extLst>
      <p:ext uri="{BB962C8B-B14F-4D97-AF65-F5344CB8AC3E}">
        <p14:creationId xmlns:p14="http://schemas.microsoft.com/office/powerpoint/2010/main" val="23380383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72</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6" name="页脚占位符 5">
            <a:extLst>
              <a:ext uri="{FF2B5EF4-FFF2-40B4-BE49-F238E27FC236}">
                <a16:creationId xmlns:a16="http://schemas.microsoft.com/office/drawing/2014/main" id="{2B227F48-9EE0-D441-AD0C-AF15DF3F77AC}"/>
              </a:ext>
            </a:extLst>
          </p:cNvPr>
          <p:cNvSpPr txBox="1">
            <a:spLocks/>
          </p:cNvSpPr>
          <p:nvPr/>
        </p:nvSpPr>
        <p:spPr>
          <a:xfrm>
            <a:off x="338529" y="6356350"/>
            <a:ext cx="6650849"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100" b="0" dirty="0">
                <a:solidFill>
                  <a:schemeClr val="bg2"/>
                </a:solidFill>
              </a:rPr>
              <a:t>Mojito: An Experience Report Using LIME </a:t>
            </a:r>
          </a:p>
        </p:txBody>
      </p:sp>
      <p:sp>
        <p:nvSpPr>
          <p:cNvPr id="7" name="文本占位符 1">
            <a:extLst>
              <a:ext uri="{FF2B5EF4-FFF2-40B4-BE49-F238E27FC236}">
                <a16:creationId xmlns:a16="http://schemas.microsoft.com/office/drawing/2014/main" id="{8663DA10-CD31-D940-BDB4-AC2BD4047A2F}"/>
              </a:ext>
            </a:extLst>
          </p:cNvPr>
          <p:cNvSpPr txBox="1">
            <a:spLocks/>
          </p:cNvSpPr>
          <p:nvPr/>
        </p:nvSpPr>
        <p:spPr>
          <a:xfrm>
            <a:off x="559103" y="761240"/>
            <a:ext cx="10446807" cy="5374160"/>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 altLang="zh-CN" b="1" dirty="0">
                <a:latin typeface="Andale Mono" panose="020B0509000000000004" pitchFamily="49" charset="0"/>
              </a:rPr>
              <a:t>Mojito:</a:t>
            </a:r>
            <a:r>
              <a:rPr kumimoji="1" lang="zh-CN" altLang="en-US" b="1" dirty="0">
                <a:latin typeface="Andale Mono" panose="020B0509000000000004" pitchFamily="49" charset="0"/>
              </a:rPr>
              <a:t> </a:t>
            </a:r>
            <a:r>
              <a:rPr kumimoji="1" lang="en-US" altLang="zh-CN" b="1" dirty="0">
                <a:latin typeface="Andale Mono" panose="020B0509000000000004" pitchFamily="49" charset="0"/>
              </a:rPr>
              <a:t>Experiences</a:t>
            </a:r>
            <a:endParaRPr kumimoji="1" lang="en" altLang="zh-CN" b="1" dirty="0">
              <a:latin typeface="Andale Mono" panose="020B0509000000000004" pitchFamily="49" charset="0"/>
            </a:endParaRPr>
          </a:p>
          <a:p>
            <a:pPr>
              <a:spcAft>
                <a:spcPts val="1200"/>
              </a:spcAft>
            </a:pPr>
            <a:r>
              <a:rPr kumimoji="1" lang="en" altLang="zh-CN" dirty="0">
                <a:latin typeface="Andale Mono" panose="020B0509000000000004" pitchFamily="49" charset="0"/>
              </a:rPr>
              <a:t>Walmart-amazon dataset. </a:t>
            </a:r>
          </a:p>
          <a:p>
            <a:pPr>
              <a:spcAft>
                <a:spcPts val="1200"/>
              </a:spcAft>
            </a:pPr>
            <a:endParaRPr kumimoji="1" lang="en" altLang="zh-CN" dirty="0">
              <a:latin typeface="Andale Mono" panose="020B0509000000000004" pitchFamily="49" charset="0"/>
            </a:endParaRPr>
          </a:p>
        </p:txBody>
      </p:sp>
      <p:pic>
        <p:nvPicPr>
          <p:cNvPr id="11" name="图片 10">
            <a:extLst>
              <a:ext uri="{FF2B5EF4-FFF2-40B4-BE49-F238E27FC236}">
                <a16:creationId xmlns:a16="http://schemas.microsoft.com/office/drawing/2014/main" id="{17FF6DD9-CB2E-9B4B-8D61-FEE3FBFF0A9E}"/>
              </a:ext>
            </a:extLst>
          </p:cNvPr>
          <p:cNvPicPr>
            <a:picLocks noChangeAspect="1"/>
          </p:cNvPicPr>
          <p:nvPr/>
        </p:nvPicPr>
        <p:blipFill>
          <a:blip r:embed="rId4"/>
          <a:stretch>
            <a:fillRect/>
          </a:stretch>
        </p:blipFill>
        <p:spPr>
          <a:xfrm>
            <a:off x="5006171" y="1096159"/>
            <a:ext cx="6302960" cy="5260191"/>
          </a:xfrm>
          <a:prstGeom prst="rect">
            <a:avLst/>
          </a:prstGeom>
        </p:spPr>
      </p:pic>
    </p:spTree>
    <p:extLst>
      <p:ext uri="{BB962C8B-B14F-4D97-AF65-F5344CB8AC3E}">
        <p14:creationId xmlns:p14="http://schemas.microsoft.com/office/powerpoint/2010/main" val="637584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a:extLst>
              <a:ext uri="{FF2B5EF4-FFF2-40B4-BE49-F238E27FC236}">
                <a16:creationId xmlns:a16="http://schemas.microsoft.com/office/drawing/2014/main" id="{CB368E96-7947-6840-94F9-BF9F7637A69C}"/>
              </a:ext>
            </a:extLst>
          </p:cNvPr>
          <p:cNvPicPr>
            <a:picLocks noGrp="1" noChangeAspect="1"/>
          </p:cNvPicPr>
          <p:nvPr>
            <p:ph type="pic" sz="quarter" idx="10"/>
          </p:nvPr>
        </p:nvPicPr>
        <p:blipFill>
          <a:blip r:embed="rId3"/>
          <a:srcRect l="24603" r="24603"/>
          <a:stretch>
            <a:fillRect/>
          </a:stretch>
        </p:blipFill>
        <p:spPr/>
      </p:pic>
      <p:sp>
        <p:nvSpPr>
          <p:cNvPr id="6" name="页脚占位符 5">
            <a:extLst>
              <a:ext uri="{FF2B5EF4-FFF2-40B4-BE49-F238E27FC236}">
                <a16:creationId xmlns:a16="http://schemas.microsoft.com/office/drawing/2014/main" id="{26E206D9-A930-5440-BF40-F0E0E64982A6}"/>
              </a:ext>
            </a:extLst>
          </p:cNvPr>
          <p:cNvSpPr>
            <a:spLocks noGrp="1"/>
          </p:cNvSpPr>
          <p:nvPr>
            <p:ph type="ftr" sz="quarter" idx="14"/>
          </p:nvPr>
        </p:nvSpPr>
        <p:spPr/>
        <p:txBody>
          <a:bodyPr/>
          <a:lstStyle/>
          <a:p>
            <a:r>
              <a:rPr lang="en" altLang="zh-CN" dirty="0"/>
              <a:t>Why do we need Model Explanations?</a:t>
            </a:r>
          </a:p>
        </p:txBody>
      </p:sp>
      <p:sp>
        <p:nvSpPr>
          <p:cNvPr id="7" name="灯片编号占位符 6">
            <a:extLst>
              <a:ext uri="{FF2B5EF4-FFF2-40B4-BE49-F238E27FC236}">
                <a16:creationId xmlns:a16="http://schemas.microsoft.com/office/drawing/2014/main" id="{97EC2183-1A97-A941-B3C0-7305F6F38DFF}"/>
              </a:ext>
            </a:extLst>
          </p:cNvPr>
          <p:cNvSpPr>
            <a:spLocks noGrp="1"/>
          </p:cNvSpPr>
          <p:nvPr>
            <p:ph type="sldNum" sz="quarter" idx="15"/>
          </p:nvPr>
        </p:nvSpPr>
        <p:spPr/>
        <p:txBody>
          <a:bodyPr/>
          <a:lstStyle/>
          <a:p>
            <a:fld id="{8699F50C-BE38-4BD0-BA84-9B090E1F2B9B}" type="slidenum">
              <a:rPr lang="en-US" altLang="zh-CN" smtClean="0"/>
              <a:pPr/>
              <a:t>8</a:t>
            </a:fld>
            <a:endParaRPr lang="zh-CN" altLang="en-US" dirty="0"/>
          </a:p>
        </p:txBody>
      </p:sp>
      <p:sp>
        <p:nvSpPr>
          <p:cNvPr id="10" name="文本占位符 1">
            <a:extLst>
              <a:ext uri="{FF2B5EF4-FFF2-40B4-BE49-F238E27FC236}">
                <a16:creationId xmlns:a16="http://schemas.microsoft.com/office/drawing/2014/main" id="{750661B7-C764-5B4A-910B-57D195B8DAEE}"/>
              </a:ext>
            </a:extLst>
          </p:cNvPr>
          <p:cNvSpPr txBox="1">
            <a:spLocks/>
          </p:cNvSpPr>
          <p:nvPr/>
        </p:nvSpPr>
        <p:spPr>
          <a:xfrm>
            <a:off x="583992" y="1803011"/>
            <a:ext cx="5751494" cy="3571025"/>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 altLang="zh-CN" b="1" dirty="0">
                <a:latin typeface="Andale Mono" panose="020B0509000000000004" pitchFamily="49" charset="0"/>
              </a:rPr>
              <a:t>Trust</a:t>
            </a:r>
          </a:p>
          <a:p>
            <a:r>
              <a:rPr kumimoji="1" lang="en" altLang="zh-CN" dirty="0">
                <a:latin typeface="Andale Mono" panose="020B0509000000000004" pitchFamily="49" charset="0"/>
              </a:rPr>
              <a:t>Trusting a prediction</a:t>
            </a:r>
          </a:p>
          <a:p>
            <a:pPr lvl="1"/>
            <a:r>
              <a:rPr kumimoji="1" lang="en" altLang="zh-CN" sz="1800" dirty="0">
                <a:latin typeface="Andale Mono" panose="020B0509000000000004" pitchFamily="49" charset="0"/>
              </a:rPr>
              <a:t>Whether a user trusts an individual prediction</a:t>
            </a:r>
          </a:p>
          <a:p>
            <a:pPr lvl="1"/>
            <a:r>
              <a:rPr kumimoji="1" lang="en" altLang="zh-CN" sz="1800" dirty="0">
                <a:latin typeface="Andale Mono" panose="020B0509000000000004" pitchFamily="49" charset="0"/>
              </a:rPr>
              <a:t>Important when the prediction is used for decision making</a:t>
            </a:r>
          </a:p>
          <a:p>
            <a:r>
              <a:rPr kumimoji="1" lang="en" altLang="zh-CN" dirty="0">
                <a:latin typeface="Andale Mono" panose="020B0509000000000004" pitchFamily="49" charset="0"/>
              </a:rPr>
              <a:t>Trusting a model</a:t>
            </a:r>
          </a:p>
          <a:p>
            <a:pPr lvl="1"/>
            <a:r>
              <a:rPr kumimoji="1" lang="en" altLang="zh-CN" sz="1800" dirty="0">
                <a:latin typeface="Andale Mono" panose="020B0509000000000004" pitchFamily="49" charset="0"/>
              </a:rPr>
              <a:t>Whether the user trusts a model</a:t>
            </a:r>
          </a:p>
          <a:p>
            <a:pPr lvl="1"/>
            <a:r>
              <a:rPr kumimoji="1" lang="en" altLang="zh-CN" sz="1800" dirty="0">
                <a:latin typeface="Andale Mono" panose="020B0509000000000004" pitchFamily="49" charset="0"/>
              </a:rPr>
              <a:t>Deploying the model “in the wild”</a:t>
            </a:r>
          </a:p>
          <a:p>
            <a:endParaRPr kumimoji="1" lang="en" altLang="zh-CN" dirty="0">
              <a:latin typeface="Andale Mono" panose="020B0509000000000004" pitchFamily="49" charset="0"/>
            </a:endParaRPr>
          </a:p>
        </p:txBody>
      </p:sp>
    </p:spTree>
    <p:extLst>
      <p:ext uri="{BB962C8B-B14F-4D97-AF65-F5344CB8AC3E}">
        <p14:creationId xmlns:p14="http://schemas.microsoft.com/office/powerpoint/2010/main" val="349477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a:extLst>
              <a:ext uri="{FF2B5EF4-FFF2-40B4-BE49-F238E27FC236}">
                <a16:creationId xmlns:a16="http://schemas.microsoft.com/office/drawing/2014/main" id="{84DBE8DB-2E53-C04D-B699-2D45CEC9ABD2}"/>
              </a:ext>
            </a:extLst>
          </p:cNvPr>
          <p:cNvSpPr>
            <a:spLocks noGrp="1"/>
          </p:cNvSpPr>
          <p:nvPr>
            <p:ph type="sldNum" sz="quarter" idx="18"/>
          </p:nvPr>
        </p:nvSpPr>
        <p:spPr/>
        <p:txBody>
          <a:bodyPr/>
          <a:lstStyle/>
          <a:p>
            <a:fld id="{8699F50C-BE38-4BD0-BA84-9B090E1F2B9B}" type="slidenum">
              <a:rPr lang="en-US" altLang="zh-CN" smtClean="0"/>
              <a:pPr/>
              <a:t>9</a:t>
            </a:fld>
            <a:endParaRPr lang="zh-CN" altLang="en-US" dirty="0"/>
          </a:p>
        </p:txBody>
      </p:sp>
      <p:pic>
        <p:nvPicPr>
          <p:cNvPr id="10" name="图片 9">
            <a:extLst>
              <a:ext uri="{FF2B5EF4-FFF2-40B4-BE49-F238E27FC236}">
                <a16:creationId xmlns:a16="http://schemas.microsoft.com/office/drawing/2014/main" id="{978FF437-04ED-9148-830C-C758452B552D}"/>
              </a:ext>
            </a:extLst>
          </p:cNvPr>
          <p:cNvPicPr>
            <a:picLocks noChangeAspect="1"/>
          </p:cNvPicPr>
          <p:nvPr/>
        </p:nvPicPr>
        <p:blipFill>
          <a:blip r:embed="rId3"/>
          <a:stretch>
            <a:fillRect/>
          </a:stretch>
        </p:blipFill>
        <p:spPr>
          <a:xfrm>
            <a:off x="11005910" y="72027"/>
            <a:ext cx="1087664" cy="689213"/>
          </a:xfrm>
          <a:prstGeom prst="rect">
            <a:avLst/>
          </a:prstGeom>
        </p:spPr>
      </p:pic>
      <p:sp>
        <p:nvSpPr>
          <p:cNvPr id="9" name="文本占位符 1">
            <a:extLst>
              <a:ext uri="{FF2B5EF4-FFF2-40B4-BE49-F238E27FC236}">
                <a16:creationId xmlns:a16="http://schemas.microsoft.com/office/drawing/2014/main" id="{57D26F3D-FD33-F743-843B-1B82E9A4B88D}"/>
              </a:ext>
            </a:extLst>
          </p:cNvPr>
          <p:cNvSpPr txBox="1">
            <a:spLocks/>
          </p:cNvSpPr>
          <p:nvPr/>
        </p:nvSpPr>
        <p:spPr>
          <a:xfrm>
            <a:off x="1391265" y="1643487"/>
            <a:ext cx="8337414" cy="3571025"/>
          </a:xfrm>
          <a:prstGeom prst="rect">
            <a:avLst/>
          </a:prstGeom>
        </p:spPr>
        <p:txBody>
          <a:bodyPr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kumimoji="1" lang="en-US" altLang="zh-CN" b="1" dirty="0">
                <a:latin typeface="Andale Mono" panose="020B0509000000000004" pitchFamily="49" charset="0"/>
              </a:rPr>
              <a:t>Drawbacks of Metrics</a:t>
            </a:r>
            <a:endParaRPr kumimoji="1" lang="en" altLang="zh-CN" b="1" dirty="0">
              <a:latin typeface="Andale Mono" panose="020B0509000000000004" pitchFamily="49" charset="0"/>
            </a:endParaRPr>
          </a:p>
          <a:p>
            <a:r>
              <a:rPr kumimoji="1" lang="en" altLang="zh-CN" dirty="0">
                <a:latin typeface="Andale Mono" panose="020B0509000000000004" pitchFamily="49" charset="0"/>
              </a:rPr>
              <a:t>Real-world data is often significantly different from annotated data.</a:t>
            </a:r>
          </a:p>
          <a:p>
            <a:r>
              <a:rPr kumimoji="1" lang="en" altLang="zh-CN" dirty="0">
                <a:latin typeface="Andale Mono" panose="020B0509000000000004" pitchFamily="49" charset="0"/>
              </a:rPr>
              <a:t>The evaluation metrics may not be indicative of the product’s goal. </a:t>
            </a:r>
          </a:p>
          <a:p>
            <a:r>
              <a:rPr kumimoji="1" lang="en" altLang="zh-CN" dirty="0">
                <a:latin typeface="Andale Mono" panose="020B0509000000000004" pitchFamily="49" charset="0"/>
              </a:rPr>
              <a:t>Causing a wrong assessment of the model.</a:t>
            </a:r>
          </a:p>
          <a:p>
            <a:endParaRPr kumimoji="1" lang="zh-CN" altLang="en-US" dirty="0">
              <a:latin typeface="Andale Mono" panose="020B0509000000000004" pitchFamily="49" charset="0"/>
            </a:endParaRPr>
          </a:p>
        </p:txBody>
      </p:sp>
      <p:sp>
        <p:nvSpPr>
          <p:cNvPr id="11" name="页脚占位符 5">
            <a:extLst>
              <a:ext uri="{FF2B5EF4-FFF2-40B4-BE49-F238E27FC236}">
                <a16:creationId xmlns:a16="http://schemas.microsoft.com/office/drawing/2014/main" id="{248B5DD1-B0C4-1942-9336-E3DFF78B3642}"/>
              </a:ext>
            </a:extLst>
          </p:cNvPr>
          <p:cNvSpPr txBox="1">
            <a:spLocks/>
          </p:cNvSpPr>
          <p:nvPr/>
        </p:nvSpPr>
        <p:spPr>
          <a:xfrm>
            <a:off x="338530" y="6356350"/>
            <a:ext cx="4114800" cy="365125"/>
          </a:xfrm>
          <a:prstGeom prst="rect">
            <a:avLst/>
          </a:prstGeom>
        </p:spPr>
        <p:txBody>
          <a:bodyPr rtlCol="0" anchor="ctr">
            <a:normAutofit/>
          </a:bodyPr>
          <a:lstStyle>
            <a:lvl1pPr marL="0" indent="0" algn="l" defTabSz="914400" rtl="0" eaLnBrk="1" latinLnBrk="0" hangingPunct="1">
              <a:lnSpc>
                <a:spcPct val="100000"/>
              </a:lnSpc>
              <a:spcBef>
                <a:spcPts val="1000"/>
              </a:spcBef>
              <a:buClr>
                <a:srgbClr val="2E7A40"/>
              </a:buClr>
              <a:buFont typeface="Arial" panose="020B0604020202020204" pitchFamily="34" charset="0"/>
              <a:buNone/>
              <a:defRPr lang="en-US"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 altLang="zh-CN" sz="1200" b="0" dirty="0">
                <a:solidFill>
                  <a:schemeClr val="bg2"/>
                </a:solidFill>
              </a:rPr>
              <a:t>Why do we need Model Explanations?</a:t>
            </a:r>
          </a:p>
        </p:txBody>
      </p:sp>
    </p:spTree>
    <p:extLst>
      <p:ext uri="{BB962C8B-B14F-4D97-AF65-F5344CB8AC3E}">
        <p14:creationId xmlns:p14="http://schemas.microsoft.com/office/powerpoint/2010/main" val="2029176653"/>
      </p:ext>
    </p:extLst>
  </p:cSld>
  <p:clrMapOvr>
    <a:masterClrMapping/>
  </p:clrMapOvr>
</p:sld>
</file>

<file path=ppt/theme/theme1.xml><?xml version="1.0" encoding="utf-8"?>
<a:theme xmlns:a="http://schemas.openxmlformats.org/drawingml/2006/main" name="Office 主题">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272_TF00951641.potx" id="{B941ECEB-6E76-42EB-B5F4-23A8A56C9A19}" vid="{FF49C7E7-6335-426F-816E-8617C8DC20DD}"/>
    </a:ext>
  </a:extLst>
</a:theme>
</file>

<file path=ppt/theme/theme2.xml><?xml version="1.0" encoding="utf-8"?>
<a:theme xmlns:a="http://schemas.openxmlformats.org/drawingml/2006/main" name="Office 主题">
  <a:themeElements>
    <a:clrScheme name="Office">
      <a:dk1>
        <a:sysClr val="windowText" lastClr="000000"/>
      </a:dk1>
      <a:lt1>
        <a:sysClr val="window" lastClr="CFE8CC"/>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FE8CC"/>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9AA90D-A39D-4F83-B1BD-92099B1CAD0D}">
  <ds:schemaRefs>
    <ds:schemaRef ds:uri="http://schemas.microsoft.com/sharepoint/v3/contenttype/forms"/>
  </ds:schemaRefs>
</ds:datastoreItem>
</file>

<file path=customXml/itemProps2.xml><?xml version="1.0" encoding="utf-8"?>
<ds:datastoreItem xmlns:ds="http://schemas.openxmlformats.org/officeDocument/2006/customXml" ds:itemID="{374D15D6-87BC-477C-8E91-9F90829C2FC8}">
  <ds:schemaRefs>
    <ds:schemaRef ds:uri="http://schemas.microsoft.com/office/infopath/2007/PartnerControls"/>
    <ds:schemaRef ds:uri="http://schemas.microsoft.com/office/2006/metadata/properties"/>
    <ds:schemaRef ds:uri="http://purl.org/dc/terms/"/>
    <ds:schemaRef ds:uri="http://schemas.microsoft.com/sharepoint/v3"/>
    <ds:schemaRef ds:uri="http://www.w3.org/XML/1998/namespace"/>
    <ds:schemaRef ds:uri="http://purl.org/dc/dcmitype/"/>
    <ds:schemaRef ds:uri="http://purl.org/dc/elements/1.1/"/>
    <ds:schemaRef ds:uri="http://schemas.microsoft.com/office/2006/documentManagement/types"/>
    <ds:schemaRef ds:uri="6dc4bcd6-49db-4c07-9060-8acfc67cef9f"/>
    <ds:schemaRef ds:uri="http://schemas.openxmlformats.org/package/2006/metadata/core-properties"/>
    <ds:schemaRef ds:uri="fb0879af-3eba-417a-a55a-ffe6dcd6ca77"/>
  </ds:schemaRefs>
</ds:datastoreItem>
</file>

<file path=customXml/itemProps3.xml><?xml version="1.0" encoding="utf-8"?>
<ds:datastoreItem xmlns:ds="http://schemas.openxmlformats.org/officeDocument/2006/customXml" ds:itemID="{D19A80A7-0DD1-4CF4-ABD5-362A6549C5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主题</Template>
  <TotalTime>0</TotalTime>
  <Words>6065</Words>
  <Application>Microsoft Macintosh PowerPoint</Application>
  <PresentationFormat>宽屏</PresentationFormat>
  <Paragraphs>821</Paragraphs>
  <Slides>72</Slides>
  <Notes>70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72</vt:i4>
      </vt:variant>
    </vt:vector>
  </HeadingPairs>
  <TitlesOfParts>
    <vt:vector size="80" baseType="lpstr">
      <vt:lpstr>等线</vt:lpstr>
      <vt:lpstr>Microsoft YaHei UI</vt:lpstr>
      <vt:lpstr>Andale Mono</vt:lpstr>
      <vt:lpstr>Arial</vt:lpstr>
      <vt:lpstr>Calibri</vt:lpstr>
      <vt:lpstr>Cambria Math</vt:lpstr>
      <vt:lpstr>Times New Roman</vt:lpstr>
      <vt:lpstr>Office 主题</vt:lpstr>
      <vt:lpstr>ER Explanations</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Trust in Classifiers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Summary</vt:lpstr>
      <vt:lpstr>PowerPoint 演示文稿</vt:lpstr>
      <vt:lpstr>PowerPoint 演示文稿</vt:lpstr>
      <vt:lpstr>Appendix</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 Explanations</dc:title>
  <dc:creator>Daren Chao</dc:creator>
  <cp:lastModifiedBy/>
  <cp:revision>1</cp:revision>
  <cp:lastPrinted>2019-10-24T04:07:59Z</cp:lastPrinted>
  <dcterms:created xsi:type="dcterms:W3CDTF">2019-10-24T02:18:28Z</dcterms:created>
  <dcterms:modified xsi:type="dcterms:W3CDTF">2019-11-06T23:08:13Z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